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9" r:id="rId3"/>
    <p:sldId id="268" r:id="rId4"/>
    <p:sldId id="259" r:id="rId5"/>
    <p:sldId id="260" r:id="rId6"/>
    <p:sldId id="261" r:id="rId7"/>
    <p:sldId id="262" r:id="rId8"/>
    <p:sldId id="263" r:id="rId9"/>
    <p:sldId id="264" r:id="rId10"/>
    <p:sldId id="265"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1" d="100"/>
          <a:sy n="61" d="100"/>
        </p:scale>
        <p:origin x="-954"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A17B9BE-FFA7-4A82-A781-1CD951B13259}" type="datetimeFigureOut">
              <a:rPr lang="ru-RU" smtClean="0"/>
              <a:pPr/>
              <a:t>31.05.2021</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1B32F9A-FB66-4C42-9E86-A1A4FAABA879}" type="slidenum">
              <a:rPr lang="ru-RU" smtClean="0"/>
              <a:pPr/>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8682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A17B9BE-FFA7-4A82-A781-1CD951B13259}"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B32F9A-FB66-4C42-9E86-A1A4FAABA879}" type="slidenum">
              <a:rPr lang="ru-RU" smtClean="0"/>
              <a:pPr/>
              <a:t>‹#›</a:t>
            </a:fld>
            <a:endParaRPr lang="ru-RU"/>
          </a:p>
        </p:txBody>
      </p:sp>
    </p:spTree>
    <p:extLst>
      <p:ext uri="{BB962C8B-B14F-4D97-AF65-F5344CB8AC3E}">
        <p14:creationId xmlns:p14="http://schemas.microsoft.com/office/powerpoint/2010/main" xmlns="" val="149146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A17B9BE-FFA7-4A82-A781-1CD951B13259}"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B32F9A-FB66-4C42-9E86-A1A4FAABA879}" type="slidenum">
              <a:rPr lang="ru-RU" smtClean="0"/>
              <a:pPr/>
              <a:t>‹#›</a:t>
            </a:fld>
            <a:endParaRPr lang="ru-RU"/>
          </a:p>
        </p:txBody>
      </p:sp>
    </p:spTree>
    <p:extLst>
      <p:ext uri="{BB962C8B-B14F-4D97-AF65-F5344CB8AC3E}">
        <p14:creationId xmlns:p14="http://schemas.microsoft.com/office/powerpoint/2010/main" xmlns="" val="8727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A17B9BE-FFA7-4A82-A781-1CD951B13259}"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B32F9A-FB66-4C42-9E86-A1A4FAABA879}" type="slidenum">
              <a:rPr lang="ru-RU" smtClean="0"/>
              <a:pPr/>
              <a:t>‹#›</a:t>
            </a:fld>
            <a:endParaRPr lang="ru-RU"/>
          </a:p>
        </p:txBody>
      </p:sp>
    </p:spTree>
    <p:extLst>
      <p:ext uri="{BB962C8B-B14F-4D97-AF65-F5344CB8AC3E}">
        <p14:creationId xmlns:p14="http://schemas.microsoft.com/office/powerpoint/2010/main" xmlns="" val="1693931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A17B9BE-FFA7-4A82-A781-1CD951B13259}"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B32F9A-FB66-4C42-9E86-A1A4FAABA879}" type="slidenum">
              <a:rPr lang="ru-RU" smtClean="0"/>
              <a:pPr/>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0827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A17B9BE-FFA7-4A82-A781-1CD951B13259}" type="datetimeFigureOut">
              <a:rPr lang="ru-RU" smtClean="0"/>
              <a:pPr/>
              <a:t>31.05.2021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B32F9A-FB66-4C42-9E86-A1A4FAABA879}" type="slidenum">
              <a:rPr lang="ru-RU" smtClean="0"/>
              <a:pPr/>
              <a:t>‹#›</a:t>
            </a:fld>
            <a:endParaRPr lang="ru-RU"/>
          </a:p>
        </p:txBody>
      </p:sp>
    </p:spTree>
    <p:extLst>
      <p:ext uri="{BB962C8B-B14F-4D97-AF65-F5344CB8AC3E}">
        <p14:creationId xmlns:p14="http://schemas.microsoft.com/office/powerpoint/2010/main" xmlns="" val="331312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A17B9BE-FFA7-4A82-A781-1CD951B13259}" type="datetimeFigureOut">
              <a:rPr lang="ru-RU" smtClean="0"/>
              <a:pPr/>
              <a:t>31.05.2021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1B32F9A-FB66-4C42-9E86-A1A4FAABA879}" type="slidenum">
              <a:rPr lang="ru-RU" smtClean="0"/>
              <a:pPr/>
              <a:t>‹#›</a:t>
            </a:fld>
            <a:endParaRPr lang="ru-RU"/>
          </a:p>
        </p:txBody>
      </p:sp>
    </p:spTree>
    <p:extLst>
      <p:ext uri="{BB962C8B-B14F-4D97-AF65-F5344CB8AC3E}">
        <p14:creationId xmlns:p14="http://schemas.microsoft.com/office/powerpoint/2010/main" xmlns="" val="52893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A17B9BE-FFA7-4A82-A781-1CD951B13259}" type="datetimeFigureOut">
              <a:rPr lang="ru-RU" smtClean="0"/>
              <a:pPr/>
              <a:t>31.05.2021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1B32F9A-FB66-4C42-9E86-A1A4FAABA879}" type="slidenum">
              <a:rPr lang="ru-RU" smtClean="0"/>
              <a:pPr/>
              <a:t>‹#›</a:t>
            </a:fld>
            <a:endParaRPr lang="ru-RU"/>
          </a:p>
        </p:txBody>
      </p:sp>
    </p:spTree>
    <p:extLst>
      <p:ext uri="{BB962C8B-B14F-4D97-AF65-F5344CB8AC3E}">
        <p14:creationId xmlns:p14="http://schemas.microsoft.com/office/powerpoint/2010/main" xmlns="" val="90278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7B9BE-FFA7-4A82-A781-1CD951B13259}" type="datetimeFigureOut">
              <a:rPr lang="ru-RU" smtClean="0"/>
              <a:pPr/>
              <a:t>31.05.2021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1B32F9A-FB66-4C42-9E86-A1A4FAABA879}" type="slidenum">
              <a:rPr lang="ru-RU" smtClean="0"/>
              <a:pPr/>
              <a:t>‹#›</a:t>
            </a:fld>
            <a:endParaRPr lang="ru-RU"/>
          </a:p>
        </p:txBody>
      </p:sp>
    </p:spTree>
    <p:extLst>
      <p:ext uri="{BB962C8B-B14F-4D97-AF65-F5344CB8AC3E}">
        <p14:creationId xmlns:p14="http://schemas.microsoft.com/office/powerpoint/2010/main" xmlns="" val="417897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A17B9BE-FFA7-4A82-A781-1CD951B13259}" type="datetimeFigureOut">
              <a:rPr lang="ru-RU" smtClean="0"/>
              <a:pPr/>
              <a:t>31.05.2021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B32F9A-FB66-4C42-9E86-A1A4FAABA879}" type="slidenum">
              <a:rPr lang="ru-RU" smtClean="0"/>
              <a:pPr/>
              <a:t>‹#›</a:t>
            </a:fld>
            <a:endParaRPr lang="ru-RU"/>
          </a:p>
        </p:txBody>
      </p:sp>
    </p:spTree>
    <p:extLst>
      <p:ext uri="{BB962C8B-B14F-4D97-AF65-F5344CB8AC3E}">
        <p14:creationId xmlns:p14="http://schemas.microsoft.com/office/powerpoint/2010/main" xmlns="" val="3524256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A17B9BE-FFA7-4A82-A781-1CD951B13259}" type="datetimeFigureOut">
              <a:rPr lang="ru-RU" smtClean="0"/>
              <a:pPr/>
              <a:t>31.05.2021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B32F9A-FB66-4C42-9E86-A1A4FAABA879}" type="slidenum">
              <a:rPr lang="ru-RU" smtClean="0"/>
              <a:pPr/>
              <a:t>‹#›</a:t>
            </a:fld>
            <a:endParaRPr lang="ru-RU"/>
          </a:p>
        </p:txBody>
      </p:sp>
    </p:spTree>
    <p:extLst>
      <p:ext uri="{BB962C8B-B14F-4D97-AF65-F5344CB8AC3E}">
        <p14:creationId xmlns:p14="http://schemas.microsoft.com/office/powerpoint/2010/main" xmlns="" val="423849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A17B9BE-FFA7-4A82-A781-1CD951B13259}" type="datetimeFigureOut">
              <a:rPr lang="ru-RU" smtClean="0"/>
              <a:pPr/>
              <a:t>31.05.2021</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1B32F9A-FB66-4C42-9E86-A1A4FAABA879}" type="slidenum">
              <a:rPr lang="ru-RU" smtClean="0"/>
              <a:pPr/>
              <a:t>‹#›</a:t>
            </a:fld>
            <a:endParaRPr lang="ru-RU"/>
          </a:p>
        </p:txBody>
      </p:sp>
    </p:spTree>
    <p:extLst>
      <p:ext uri="{BB962C8B-B14F-4D97-AF65-F5344CB8AC3E}">
        <p14:creationId xmlns:p14="http://schemas.microsoft.com/office/powerpoint/2010/main" xmlns="" val="5232558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22D3265-03DE-4877-8A25-488AB8ED8736}"/>
              </a:ext>
            </a:extLst>
          </p:cNvPr>
          <p:cNvSpPr>
            <a:spLocks noGrp="1"/>
          </p:cNvSpPr>
          <p:nvPr>
            <p:ph type="ctrTitle"/>
          </p:nvPr>
        </p:nvSpPr>
        <p:spPr>
          <a:xfrm>
            <a:off x="182881" y="196948"/>
            <a:ext cx="11830928" cy="2574387"/>
          </a:xfrm>
        </p:spPr>
        <p:txBody>
          <a:bodyPr>
            <a:normAutofit/>
          </a:bodyPr>
          <a:lstStyle/>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МБДОУ детский сад общеразвивающего вида «Родничок» </a:t>
            </a:r>
            <a:br>
              <a:rPr lang="ru-RU" sz="1400" dirty="0">
                <a:solidFill>
                  <a:schemeClr val="tx1">
                    <a:lumMod val="95000"/>
                    <a:lumOff val="5000"/>
                  </a:schemeClr>
                </a:solidFill>
                <a:latin typeface="Times New Roman" panose="02020603050405020304" pitchFamily="18" charset="0"/>
                <a:cs typeface="Times New Roman" panose="02020603050405020304" pitchFamily="18" charset="0"/>
              </a:rPr>
            </a:br>
            <a:r>
              <a:rPr lang="ru-RU" sz="1400" dirty="0" err="1">
                <a:solidFill>
                  <a:schemeClr val="tx1">
                    <a:lumMod val="95000"/>
                    <a:lumOff val="5000"/>
                  </a:schemeClr>
                </a:solidFill>
                <a:latin typeface="Times New Roman" panose="02020603050405020304" pitchFamily="18" charset="0"/>
                <a:cs typeface="Times New Roman" panose="02020603050405020304" pitchFamily="18" charset="0"/>
              </a:rPr>
              <a:t>с.верхопенье</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latin typeface="Times New Roman" panose="02020603050405020304" pitchFamily="18" charset="0"/>
                <a:cs typeface="Times New Roman" panose="02020603050405020304" pitchFamily="18" charset="0"/>
              </a:rPr>
              <a:t>ивнянского</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района белгородской области</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r>
            <a:br>
              <a:rPr lang="ru-RU" sz="2000" dirty="0">
                <a:solidFill>
                  <a:schemeClr val="tx1">
                    <a:lumMod val="95000"/>
                    <a:lumOff val="5000"/>
                  </a:schemeClr>
                </a:solidFill>
                <a:latin typeface="Times New Roman" panose="02020603050405020304" pitchFamily="18" charset="0"/>
                <a:cs typeface="Times New Roman" panose="02020603050405020304" pitchFamily="18" charset="0"/>
              </a:rPr>
            </a:b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r>
            <a:br>
              <a:rPr lang="ru-RU" sz="2000" dirty="0">
                <a:solidFill>
                  <a:schemeClr val="tx1">
                    <a:lumMod val="95000"/>
                    <a:lumOff val="5000"/>
                  </a:schemeClr>
                </a:solidFill>
                <a:latin typeface="Times New Roman" panose="02020603050405020304" pitchFamily="18" charset="0"/>
                <a:cs typeface="Times New Roman" panose="02020603050405020304" pitchFamily="18" charset="0"/>
              </a:rPr>
            </a:b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Консультация для родителей:</a:t>
            </a:r>
            <a:r>
              <a:rPr lang="ru-RU" sz="4000" dirty="0">
                <a:solidFill>
                  <a:schemeClr val="tx1">
                    <a:lumMod val="95000"/>
                    <a:lumOff val="5000"/>
                  </a:schemeClr>
                </a:solidFill>
                <a:latin typeface="Times New Roman" panose="02020603050405020304" pitchFamily="18" charset="0"/>
                <a:cs typeface="Times New Roman" panose="02020603050405020304" pitchFamily="18" charset="0"/>
              </a:rPr>
              <a:t/>
            </a:r>
            <a:br>
              <a:rPr lang="ru-RU" sz="4000" dirty="0">
                <a:solidFill>
                  <a:schemeClr val="tx1">
                    <a:lumMod val="95000"/>
                    <a:lumOff val="5000"/>
                  </a:schemeClr>
                </a:solidFill>
                <a:latin typeface="Times New Roman" panose="02020603050405020304" pitchFamily="18" charset="0"/>
                <a:cs typeface="Times New Roman" panose="02020603050405020304" pitchFamily="18" charset="0"/>
              </a:rPr>
            </a:br>
            <a:r>
              <a:rPr lang="ru-RU" sz="4000" dirty="0">
                <a:solidFill>
                  <a:schemeClr val="tx1">
                    <a:lumMod val="95000"/>
                    <a:lumOff val="5000"/>
                  </a:schemeClr>
                </a:solidFill>
                <a:latin typeface="Times New Roman" panose="02020603050405020304" pitchFamily="18" charset="0"/>
                <a:cs typeface="Times New Roman" panose="02020603050405020304" pitchFamily="18" charset="0"/>
              </a:rPr>
              <a:t> «Детская площадка.</a:t>
            </a:r>
            <a:br>
              <a:rPr lang="ru-RU" sz="4000" dirty="0">
                <a:solidFill>
                  <a:schemeClr val="tx1">
                    <a:lumMod val="95000"/>
                    <a:lumOff val="5000"/>
                  </a:schemeClr>
                </a:solidFill>
                <a:latin typeface="Times New Roman" panose="02020603050405020304" pitchFamily="18" charset="0"/>
                <a:cs typeface="Times New Roman" panose="02020603050405020304" pitchFamily="18" charset="0"/>
              </a:rPr>
            </a:br>
            <a:r>
              <a:rPr lang="ru-RU" sz="4000" dirty="0">
                <a:solidFill>
                  <a:schemeClr val="tx1">
                    <a:lumMod val="95000"/>
                    <a:lumOff val="5000"/>
                  </a:schemeClr>
                </a:solidFill>
                <a:latin typeface="Times New Roman" panose="02020603050405020304" pitchFamily="18" charset="0"/>
                <a:cs typeface="Times New Roman" panose="02020603050405020304" pitchFamily="18" charset="0"/>
              </a:rPr>
              <a:t> Как избежать конфликтов и истерик?»</a:t>
            </a:r>
          </a:p>
        </p:txBody>
      </p:sp>
      <p:sp>
        <p:nvSpPr>
          <p:cNvPr id="3" name="Подзаголовок 2">
            <a:extLst>
              <a:ext uri="{FF2B5EF4-FFF2-40B4-BE49-F238E27FC236}">
                <a16:creationId xmlns:a16="http://schemas.microsoft.com/office/drawing/2014/main" xmlns="" id="{77659EC2-B40A-44ED-B9F6-F8886D91B720}"/>
              </a:ext>
            </a:extLst>
          </p:cNvPr>
          <p:cNvSpPr>
            <a:spLocks noGrp="1"/>
          </p:cNvSpPr>
          <p:nvPr>
            <p:ph type="subTitle" idx="1"/>
          </p:nvPr>
        </p:nvSpPr>
        <p:spPr>
          <a:xfrm>
            <a:off x="8294079" y="5219112"/>
            <a:ext cx="3460652" cy="1083213"/>
          </a:xfrm>
        </p:spPr>
        <p:txBody>
          <a:bodyPr>
            <a:normAutofit fontScale="85000" lnSpcReduction="20000"/>
          </a:bodyPr>
          <a:lstStyle/>
          <a:p>
            <a:pPr algn="r">
              <a:lnSpc>
                <a:spcPct val="100000"/>
              </a:lnSpc>
            </a:pPr>
            <a:r>
              <a:rPr lang="ru-RU" sz="2000" b="1" dirty="0">
                <a:solidFill>
                  <a:schemeClr val="tx1"/>
                </a:solidFill>
                <a:latin typeface="Times New Roman" panose="02020603050405020304" pitchFamily="18" charset="0"/>
                <a:cs typeface="Times New Roman" panose="02020603050405020304" pitchFamily="18" charset="0"/>
              </a:rPr>
              <a:t>Презентацию подготовила:</a:t>
            </a:r>
          </a:p>
          <a:p>
            <a:pPr algn="r">
              <a:lnSpc>
                <a:spcPct val="100000"/>
              </a:lnSpc>
            </a:pPr>
            <a:r>
              <a:rPr lang="ru-RU" sz="2000" b="1" dirty="0">
                <a:solidFill>
                  <a:schemeClr val="tx1"/>
                </a:solidFill>
                <a:latin typeface="Times New Roman" panose="02020603050405020304" pitchFamily="18" charset="0"/>
                <a:cs typeface="Times New Roman" panose="02020603050405020304" pitchFamily="18" charset="0"/>
              </a:rPr>
              <a:t>Педагог-психолог</a:t>
            </a:r>
          </a:p>
          <a:p>
            <a:pPr algn="r">
              <a:lnSpc>
                <a:spcPct val="100000"/>
              </a:lnSpc>
            </a:pPr>
            <a:r>
              <a:rPr lang="ru-RU" sz="2000" b="1" dirty="0" err="1">
                <a:solidFill>
                  <a:schemeClr val="tx1"/>
                </a:solidFill>
                <a:latin typeface="Times New Roman" panose="02020603050405020304" pitchFamily="18" charset="0"/>
                <a:cs typeface="Times New Roman" panose="02020603050405020304" pitchFamily="18" charset="0"/>
              </a:rPr>
              <a:t>Брусенская</a:t>
            </a:r>
            <a:r>
              <a:rPr lang="ru-RU" sz="2000" b="1" dirty="0">
                <a:solidFill>
                  <a:schemeClr val="tx1"/>
                </a:solidFill>
                <a:latin typeface="Times New Roman" panose="02020603050405020304" pitchFamily="18" charset="0"/>
                <a:cs typeface="Times New Roman" panose="02020603050405020304" pitchFamily="18" charset="0"/>
              </a:rPr>
              <a:t> Н.Н.</a:t>
            </a:r>
          </a:p>
        </p:txBody>
      </p:sp>
      <p:pic>
        <p:nvPicPr>
          <p:cNvPr id="6" name="Рисунок 5">
            <a:extLst>
              <a:ext uri="{FF2B5EF4-FFF2-40B4-BE49-F238E27FC236}">
                <a16:creationId xmlns:a16="http://schemas.microsoft.com/office/drawing/2014/main" xmlns="" id="{2F99E71D-EAE0-40A3-92A4-DF645024519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7269" y="2658795"/>
            <a:ext cx="4795913" cy="4002258"/>
          </a:xfrm>
          <a:prstGeom prst="rect">
            <a:avLst/>
          </a:prstGeom>
        </p:spPr>
      </p:pic>
    </p:spTree>
    <p:extLst>
      <p:ext uri="{BB962C8B-B14F-4D97-AF65-F5344CB8AC3E}">
        <p14:creationId xmlns:p14="http://schemas.microsoft.com/office/powerpoint/2010/main" xmlns="" val="79800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8FF2D33-BA43-4173-BFD3-B26A948BC28C}"/>
              </a:ext>
            </a:extLst>
          </p:cNvPr>
          <p:cNvSpPr>
            <a:spLocks noGrp="1"/>
          </p:cNvSpPr>
          <p:nvPr>
            <p:ph type="title"/>
          </p:nvPr>
        </p:nvSpPr>
        <p:spPr>
          <a:xfrm>
            <a:off x="1143000" y="609599"/>
            <a:ext cx="9875520" cy="1711569"/>
          </a:xfrm>
        </p:spPr>
        <p:txBody>
          <a:bodyPr>
            <a:normAutofit fontScale="90000"/>
          </a:bodyPr>
          <a:lstStyle/>
          <a:p>
            <a:pPr algn="ctr"/>
            <a:r>
              <a:rPr lang="ru-RU" sz="3600" b="1" dirty="0">
                <a:solidFill>
                  <a:schemeClr val="tx1"/>
                </a:solidFill>
                <a:latin typeface="Times New Roman" panose="02020603050405020304" pitchFamily="18" charset="0"/>
                <a:cs typeface="Times New Roman" panose="02020603050405020304" pitchFamily="18" charset="0"/>
              </a:rPr>
              <a:t>Бывают моменты, когда ваш ребенок приходит и жалуется вам на то, что другие дети не хотят с ним играть или не принимают в свою команду.</a:t>
            </a:r>
            <a:r>
              <a:rPr lang="ru-RU" dirty="0"/>
              <a:t/>
            </a:r>
            <a:br>
              <a:rPr lang="ru-RU" dirty="0"/>
            </a:br>
            <a:endParaRPr lang="ru-RU" dirty="0"/>
          </a:p>
        </p:txBody>
      </p:sp>
      <p:sp>
        <p:nvSpPr>
          <p:cNvPr id="3" name="Объект 2">
            <a:extLst>
              <a:ext uri="{FF2B5EF4-FFF2-40B4-BE49-F238E27FC236}">
                <a16:creationId xmlns:a16="http://schemas.microsoft.com/office/drawing/2014/main" xmlns="" id="{2C04A9CD-B794-433B-BAE6-9B9BF2127755}"/>
              </a:ext>
            </a:extLst>
          </p:cNvPr>
          <p:cNvSpPr>
            <a:spLocks noGrp="1"/>
          </p:cNvSpPr>
          <p:nvPr>
            <p:ph idx="1"/>
          </p:nvPr>
        </p:nvSpPr>
        <p:spPr>
          <a:xfrm>
            <a:off x="450166" y="1899138"/>
            <a:ext cx="6161649" cy="4586068"/>
          </a:xfrm>
        </p:spPr>
        <p:txBody>
          <a:bodyPr/>
          <a:lstStyle/>
          <a:p>
            <a:pPr marL="45720" indent="0">
              <a:buNone/>
            </a:pPr>
            <a:r>
              <a:rPr lang="ru-RU" sz="2400" dirty="0">
                <a:solidFill>
                  <a:schemeClr val="tx1"/>
                </a:solidFill>
                <a:latin typeface="Times New Roman" panose="02020603050405020304" pitchFamily="18" charset="0"/>
                <a:cs typeface="Times New Roman" panose="02020603050405020304" pitchFamily="18" charset="0"/>
              </a:rPr>
              <a:t>В такой ситуации не стоит идти и «разбираться» с другими детьми. Лучше поддержите малыша, посоветуйте, как можно выйти из ситуации, расскажите, чтобы вы сделали на его месте. Например, можно сказать «а ты создай свою команду», «давай построим замок или тоннель из песка». Другие дети, увидев как малыш с увлечением играет в песке сами захотят к вам присоединиться.</a:t>
            </a:r>
          </a:p>
          <a:p>
            <a:endParaRPr lang="ru-RU" dirty="0"/>
          </a:p>
        </p:txBody>
      </p:sp>
      <p:pic>
        <p:nvPicPr>
          <p:cNvPr id="4" name="Рисунок 3">
            <a:extLst>
              <a:ext uri="{FF2B5EF4-FFF2-40B4-BE49-F238E27FC236}">
                <a16:creationId xmlns:a16="http://schemas.microsoft.com/office/drawing/2014/main" xmlns="" id="{AFE19C86-E622-45A7-AFAB-FA21987B4BC3}"/>
              </a:ext>
            </a:extLst>
          </p:cNvPr>
          <p:cNvPicPr>
            <a:picLocks noChangeAspect="1"/>
          </p:cNvPicPr>
          <p:nvPr/>
        </p:nvPicPr>
        <p:blipFill>
          <a:blip r:embed="rId2"/>
          <a:stretch>
            <a:fillRect/>
          </a:stretch>
        </p:blipFill>
        <p:spPr>
          <a:xfrm>
            <a:off x="7646962" y="1899138"/>
            <a:ext cx="3861582" cy="3861582"/>
          </a:xfrm>
          <a:prstGeom prst="rect">
            <a:avLst/>
          </a:prstGeom>
        </p:spPr>
      </p:pic>
    </p:spTree>
    <p:extLst>
      <p:ext uri="{BB962C8B-B14F-4D97-AF65-F5344CB8AC3E}">
        <p14:creationId xmlns:p14="http://schemas.microsoft.com/office/powerpoint/2010/main" xmlns="" val="1560566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63B35EC9-C8CC-4097-8091-FB227CD6F022}"/>
              </a:ext>
            </a:extLst>
          </p:cNvPr>
          <p:cNvSpPr/>
          <p:nvPr/>
        </p:nvSpPr>
        <p:spPr>
          <a:xfrm>
            <a:off x="801858" y="618978"/>
            <a:ext cx="9953966" cy="1323439"/>
          </a:xfrm>
          <a:prstGeom prst="rect">
            <a:avLst/>
          </a:prstGeom>
        </p:spPr>
        <p:txBody>
          <a:bodyPr wrap="square">
            <a:spAutoFit/>
          </a:bodyPr>
          <a:lstStyle/>
          <a:p>
            <a:pPr marL="45720" indent="0">
              <a:buNone/>
            </a:pPr>
            <a:r>
              <a:rPr lang="ru-RU" sz="4000" b="1" dirty="0">
                <a:latin typeface="Times New Roman" panose="02020603050405020304" pitchFamily="18" charset="0"/>
                <a:cs typeface="Times New Roman" panose="02020603050405020304" pitchFamily="18" charset="0"/>
              </a:rPr>
              <a:t>Желаю  вам  получать  от прогулки  удовольствие вместе  с  вашим </a:t>
            </a:r>
            <a:r>
              <a:rPr lang="ru-RU" sz="4000" b="1" dirty="0" smtClean="0">
                <a:latin typeface="Times New Roman" panose="02020603050405020304" pitchFamily="18" charset="0"/>
                <a:cs typeface="Times New Roman" panose="02020603050405020304" pitchFamily="18" charset="0"/>
              </a:rPr>
              <a:t>ребенком</a:t>
            </a:r>
            <a:r>
              <a:rPr lang="ru-RU" sz="4000" b="1" dirty="0">
                <a:latin typeface="Times New Roman" panose="02020603050405020304" pitchFamily="18" charset="0"/>
                <a:cs typeface="Times New Roman" panose="02020603050405020304" pitchFamily="18" charset="0"/>
              </a:rPr>
              <a:t>!</a:t>
            </a:r>
          </a:p>
        </p:txBody>
      </p:sp>
      <p:pic>
        <p:nvPicPr>
          <p:cNvPr id="3" name="Рисунок 2">
            <a:extLst>
              <a:ext uri="{FF2B5EF4-FFF2-40B4-BE49-F238E27FC236}">
                <a16:creationId xmlns:a16="http://schemas.microsoft.com/office/drawing/2014/main" xmlns="" id="{A19586D9-64E2-4D2D-9D38-43E9BF7FAB4B}"/>
              </a:ext>
            </a:extLst>
          </p:cNvPr>
          <p:cNvPicPr>
            <a:picLocks noChangeAspect="1"/>
          </p:cNvPicPr>
          <p:nvPr/>
        </p:nvPicPr>
        <p:blipFill>
          <a:blip r:embed="rId2"/>
          <a:stretch>
            <a:fillRect/>
          </a:stretch>
        </p:blipFill>
        <p:spPr>
          <a:xfrm>
            <a:off x="801858" y="2975675"/>
            <a:ext cx="4529559" cy="3644551"/>
          </a:xfrm>
          <a:prstGeom prst="rect">
            <a:avLst/>
          </a:prstGeom>
        </p:spPr>
      </p:pic>
      <p:pic>
        <p:nvPicPr>
          <p:cNvPr id="4" name="Рисунок 3">
            <a:extLst>
              <a:ext uri="{FF2B5EF4-FFF2-40B4-BE49-F238E27FC236}">
                <a16:creationId xmlns:a16="http://schemas.microsoft.com/office/drawing/2014/main" xmlns="" id="{8318D419-43DC-468F-A18A-9518F5E0A612}"/>
              </a:ext>
            </a:extLst>
          </p:cNvPr>
          <p:cNvPicPr>
            <a:picLocks noChangeAspect="1"/>
          </p:cNvPicPr>
          <p:nvPr/>
        </p:nvPicPr>
        <p:blipFill>
          <a:blip r:embed="rId3"/>
          <a:stretch>
            <a:fillRect/>
          </a:stretch>
        </p:blipFill>
        <p:spPr>
          <a:xfrm>
            <a:off x="6370079" y="3078143"/>
            <a:ext cx="5547841" cy="3542083"/>
          </a:xfrm>
          <a:prstGeom prst="rect">
            <a:avLst/>
          </a:prstGeom>
        </p:spPr>
      </p:pic>
    </p:spTree>
    <p:extLst>
      <p:ext uri="{BB962C8B-B14F-4D97-AF65-F5344CB8AC3E}">
        <p14:creationId xmlns:p14="http://schemas.microsoft.com/office/powerpoint/2010/main" xmlns="" val="190681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15680185-C65F-40D9-9353-479425805146}"/>
              </a:ext>
            </a:extLst>
          </p:cNvPr>
          <p:cNvSpPr/>
          <p:nvPr/>
        </p:nvSpPr>
        <p:spPr>
          <a:xfrm>
            <a:off x="1139483" y="759655"/>
            <a:ext cx="10536702" cy="5016758"/>
          </a:xfrm>
          <a:prstGeom prst="rect">
            <a:avLst/>
          </a:prstGeom>
        </p:spPr>
        <p:txBody>
          <a:bodyPr wrap="square">
            <a:spAutoFit/>
          </a:bodyPr>
          <a:lstStyle/>
          <a:p>
            <a:r>
              <a:rPr lang="ru-RU" sz="4000" b="1" dirty="0">
                <a:latin typeface="Times New Roman" panose="02020603050405020304" pitchFamily="18" charset="0"/>
                <a:cs typeface="Times New Roman" panose="02020603050405020304" pitchFamily="18" charset="0"/>
              </a:rPr>
              <a:t>Детская игровая площадка - </a:t>
            </a:r>
            <a:r>
              <a:rPr lang="ru-RU" sz="4000" dirty="0">
                <a:latin typeface="Times New Roman" panose="02020603050405020304" pitchFamily="18" charset="0"/>
                <a:cs typeface="Times New Roman" panose="02020603050405020304" pitchFamily="18" charset="0"/>
              </a:rPr>
              <a:t>это место, где дети познают мир, пытаются взаимодействовать с другими людьми и вообще проводят достаточно большое количество времени. Нередко на детской площадке могут возникать конфликтные ситуации и истерики. Как этого избежать и предупредить?</a:t>
            </a:r>
          </a:p>
        </p:txBody>
      </p:sp>
    </p:spTree>
    <p:extLst>
      <p:ext uri="{BB962C8B-B14F-4D97-AF65-F5344CB8AC3E}">
        <p14:creationId xmlns:p14="http://schemas.microsoft.com/office/powerpoint/2010/main" xmlns="" val="178163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55FD1C23-D806-48E9-B78A-6D8E66F324C4}"/>
              </a:ext>
            </a:extLst>
          </p:cNvPr>
          <p:cNvSpPr/>
          <p:nvPr/>
        </p:nvSpPr>
        <p:spPr>
          <a:xfrm>
            <a:off x="309489" y="855475"/>
            <a:ext cx="11394831" cy="2709460"/>
          </a:xfrm>
          <a:prstGeom prst="rect">
            <a:avLst/>
          </a:prstGeom>
        </p:spPr>
        <p:txBody>
          <a:bodyPr wrap="square">
            <a:spAutoFit/>
          </a:bodyPr>
          <a:lstStyle/>
          <a:p>
            <a:pPr marL="45720" lvl="0" defTabSz="914400">
              <a:lnSpc>
                <a:spcPct val="90000"/>
              </a:lnSpc>
              <a:spcBef>
                <a:spcPts val="1400"/>
              </a:spcBef>
              <a:buClr>
                <a:srgbClr val="FFCA08"/>
              </a:buClr>
              <a:buSzPct val="80000"/>
            </a:pPr>
            <a:r>
              <a:rPr lang="ru-RU" sz="3600" b="1" dirty="0">
                <a:solidFill>
                  <a:prstClr val="black"/>
                </a:solidFill>
                <a:latin typeface="Times New Roman" panose="02020603050405020304" pitchFamily="18" charset="0"/>
                <a:cs typeface="Times New Roman" panose="02020603050405020304" pitchFamily="18" charset="0"/>
              </a:rPr>
              <a:t>Всегда берите с собой на площадку игрушки.</a:t>
            </a:r>
          </a:p>
          <a:p>
            <a:pPr marL="45720" lvl="0" defTabSz="914400">
              <a:lnSpc>
                <a:spcPct val="90000"/>
              </a:lnSpc>
              <a:spcBef>
                <a:spcPts val="1400"/>
              </a:spcBef>
              <a:buClr>
                <a:srgbClr val="FFCA08"/>
              </a:buClr>
              <a:buSzPct val="80000"/>
            </a:pPr>
            <a:r>
              <a:rPr lang="ru-RU" sz="2800" dirty="0">
                <a:solidFill>
                  <a:prstClr val="black"/>
                </a:solidFill>
                <a:latin typeface="Times New Roman" panose="02020603050405020304" pitchFamily="18" charset="0"/>
                <a:cs typeface="Times New Roman" panose="02020603050405020304" pitchFamily="18" charset="0"/>
              </a:rPr>
              <a:t>Даже если малыш ими и не будет играть, их можно использовать, чтобы поменять на чужую игрушку, которая будет нравиться малышу. Пусть ребенок сам выберет, что хочет взять. Хорошо если бы у него была бы собственная сумочка или рюкзак, куда он положит нужные ему вещи и сам будет их нести (для детей от 2-х лет).</a:t>
            </a:r>
          </a:p>
        </p:txBody>
      </p:sp>
      <p:pic>
        <p:nvPicPr>
          <p:cNvPr id="4" name="Рисунок 3">
            <a:extLst>
              <a:ext uri="{FF2B5EF4-FFF2-40B4-BE49-F238E27FC236}">
                <a16:creationId xmlns:a16="http://schemas.microsoft.com/office/drawing/2014/main" xmlns="" id="{4F0263FC-B871-4D03-A9A8-8094E9DEC066}"/>
              </a:ext>
            </a:extLst>
          </p:cNvPr>
          <p:cNvPicPr>
            <a:picLocks noChangeAspect="1"/>
          </p:cNvPicPr>
          <p:nvPr/>
        </p:nvPicPr>
        <p:blipFill>
          <a:blip r:embed="rId2"/>
          <a:stretch>
            <a:fillRect/>
          </a:stretch>
        </p:blipFill>
        <p:spPr>
          <a:xfrm>
            <a:off x="653243" y="3429000"/>
            <a:ext cx="4639458" cy="3090940"/>
          </a:xfrm>
          <a:prstGeom prst="rect">
            <a:avLst/>
          </a:prstGeom>
        </p:spPr>
      </p:pic>
      <p:pic>
        <p:nvPicPr>
          <p:cNvPr id="5" name="Рисунок 4">
            <a:extLst>
              <a:ext uri="{FF2B5EF4-FFF2-40B4-BE49-F238E27FC236}">
                <a16:creationId xmlns:a16="http://schemas.microsoft.com/office/drawing/2014/main" xmlns="" id="{473F5507-F064-47BC-9411-721BE3491897}"/>
              </a:ext>
            </a:extLst>
          </p:cNvPr>
          <p:cNvPicPr>
            <a:picLocks noChangeAspect="1"/>
          </p:cNvPicPr>
          <p:nvPr/>
        </p:nvPicPr>
        <p:blipFill>
          <a:blip r:embed="rId3"/>
          <a:stretch>
            <a:fillRect/>
          </a:stretch>
        </p:blipFill>
        <p:spPr>
          <a:xfrm>
            <a:off x="8240960" y="3429000"/>
            <a:ext cx="2969009" cy="2889754"/>
          </a:xfrm>
          <a:prstGeom prst="rect">
            <a:avLst/>
          </a:prstGeom>
        </p:spPr>
      </p:pic>
    </p:spTree>
    <p:extLst>
      <p:ext uri="{BB962C8B-B14F-4D97-AF65-F5344CB8AC3E}">
        <p14:creationId xmlns:p14="http://schemas.microsoft.com/office/powerpoint/2010/main" xmlns="" val="20444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3D103D3-4069-4C7C-B9DB-CD28410853C9}"/>
              </a:ext>
            </a:extLst>
          </p:cNvPr>
          <p:cNvSpPr>
            <a:spLocks noGrp="1"/>
          </p:cNvSpPr>
          <p:nvPr>
            <p:ph type="title"/>
          </p:nvPr>
        </p:nvSpPr>
        <p:spPr>
          <a:xfrm>
            <a:off x="1143000" y="450166"/>
            <a:ext cx="9875520" cy="1515794"/>
          </a:xfrm>
        </p:spPr>
        <p:txBody>
          <a:bodyPr>
            <a:noAutofit/>
          </a:bodyPr>
          <a:lstStyle/>
          <a:p>
            <a:pPr algn="ctr"/>
            <a:r>
              <a:rPr lang="ru-RU" b="1" dirty="0">
                <a:solidFill>
                  <a:schemeClr val="tx1"/>
                </a:solidFill>
                <a:latin typeface="Times New Roman" panose="02020603050405020304" pitchFamily="18" charset="0"/>
                <a:cs typeface="Times New Roman" panose="02020603050405020304" pitchFamily="18" charset="0"/>
              </a:rPr>
              <a:t>Одевайте ребенка на прогулку не как «на праздник».</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02A5B06B-2EE2-45E2-8B93-D48AB70C8E36}"/>
              </a:ext>
            </a:extLst>
          </p:cNvPr>
          <p:cNvSpPr>
            <a:spLocks noGrp="1"/>
          </p:cNvSpPr>
          <p:nvPr>
            <p:ph idx="1"/>
          </p:nvPr>
        </p:nvSpPr>
        <p:spPr>
          <a:xfrm>
            <a:off x="407965" y="1631852"/>
            <a:ext cx="5688036" cy="4775982"/>
          </a:xfrm>
        </p:spPr>
        <p:txBody>
          <a:bodyPr/>
          <a:lstStyle/>
          <a:p>
            <a:pPr marL="45720" indent="0">
              <a:buNone/>
            </a:pPr>
            <a:r>
              <a:rPr lang="ru-RU" sz="2800" dirty="0">
                <a:solidFill>
                  <a:schemeClr val="tx1"/>
                </a:solidFill>
                <a:latin typeface="Times New Roman" panose="02020603050405020304" pitchFamily="18" charset="0"/>
                <a:cs typeface="Times New Roman" panose="02020603050405020304" pitchFamily="18" charset="0"/>
              </a:rPr>
              <a:t>Ребенок должен иметь возможность упасть, измазаться и знать, что ему за это ничего не будет - только так он сможет познать мир полностью. Если на улице мокрая погода - резиновые сапоги прекрасный выход из ситуации. Хорошо иметь с собой на прогулке сухие и влажные салфетки.</a:t>
            </a:r>
          </a:p>
          <a:p>
            <a:endParaRPr lang="ru-RU" dirty="0"/>
          </a:p>
        </p:txBody>
      </p:sp>
      <p:pic>
        <p:nvPicPr>
          <p:cNvPr id="4" name="Рисунок 3">
            <a:extLst>
              <a:ext uri="{FF2B5EF4-FFF2-40B4-BE49-F238E27FC236}">
                <a16:creationId xmlns:a16="http://schemas.microsoft.com/office/drawing/2014/main" xmlns="" id="{08600FC3-711A-401B-969C-181755448B35}"/>
              </a:ext>
            </a:extLst>
          </p:cNvPr>
          <p:cNvPicPr>
            <a:picLocks noChangeAspect="1"/>
          </p:cNvPicPr>
          <p:nvPr/>
        </p:nvPicPr>
        <p:blipFill>
          <a:blip r:embed="rId2"/>
          <a:stretch>
            <a:fillRect/>
          </a:stretch>
        </p:blipFill>
        <p:spPr>
          <a:xfrm>
            <a:off x="6696221" y="1585923"/>
            <a:ext cx="4952761" cy="4027085"/>
          </a:xfrm>
          <a:prstGeom prst="rect">
            <a:avLst/>
          </a:prstGeom>
        </p:spPr>
      </p:pic>
    </p:spTree>
    <p:extLst>
      <p:ext uri="{BB962C8B-B14F-4D97-AF65-F5344CB8AC3E}">
        <p14:creationId xmlns:p14="http://schemas.microsoft.com/office/powerpoint/2010/main" xmlns="" val="414712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4485E03-42F2-4803-8EA4-5CC9224C89F2}"/>
              </a:ext>
            </a:extLst>
          </p:cNvPr>
          <p:cNvSpPr>
            <a:spLocks noGrp="1"/>
          </p:cNvSpPr>
          <p:nvPr>
            <p:ph type="title"/>
          </p:nvPr>
        </p:nvSpPr>
        <p:spPr>
          <a:xfrm>
            <a:off x="534572" y="379828"/>
            <a:ext cx="10483948" cy="1477107"/>
          </a:xfrm>
        </p:spPr>
        <p:txBody>
          <a:bodyPr>
            <a:normAutofit fontScale="90000"/>
          </a:bodyPr>
          <a:lstStyle/>
          <a:p>
            <a:pPr algn="ctr"/>
            <a:r>
              <a:rPr lang="ru-RU" b="1" dirty="0">
                <a:solidFill>
                  <a:schemeClr val="tx1"/>
                </a:solidFill>
                <a:latin typeface="Times New Roman" panose="02020603050405020304" pitchFamily="18" charset="0"/>
                <a:cs typeface="Times New Roman" panose="02020603050405020304" pitchFamily="18" charset="0"/>
              </a:rPr>
              <a:t>Старайтесь как можно меньше запрещать ребенку.</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9EC95E95-CA95-44C4-BF05-FD250C77981A}"/>
              </a:ext>
            </a:extLst>
          </p:cNvPr>
          <p:cNvSpPr>
            <a:spLocks noGrp="1"/>
          </p:cNvSpPr>
          <p:nvPr>
            <p:ph idx="1"/>
          </p:nvPr>
        </p:nvSpPr>
        <p:spPr>
          <a:xfrm>
            <a:off x="531924" y="1491175"/>
            <a:ext cx="6262771" cy="4604825"/>
          </a:xfrm>
        </p:spPr>
        <p:txBody>
          <a:bodyPr>
            <a:normAutofit lnSpcReduction="10000"/>
          </a:bodyPr>
          <a:lstStyle/>
          <a:p>
            <a:pPr marL="45720" indent="0">
              <a:buNone/>
            </a:pPr>
            <a:r>
              <a:rPr lang="ru-RU" sz="2800" dirty="0">
                <a:solidFill>
                  <a:schemeClr val="tx1"/>
                </a:solidFill>
                <a:latin typeface="Times New Roman" panose="02020603050405020304" pitchFamily="18" charset="0"/>
                <a:cs typeface="Times New Roman" panose="02020603050405020304" pitchFamily="18" charset="0"/>
              </a:rPr>
              <a:t>Конечно, если это касается безопасности настаивайте на том, чтобы вы были рядом. То есть, когда 1,5 годовалый малыш пытается залезть на горку, не возбраняйте сразу и не убирайте с горки, а помогите ему познать новый «инструмент», будучи рядом и «страхуя» его. Или если ребенок подошел к луже, не зовите его сразу оттуда, а дайте лучше палочку в руки и покажите, как можно «играть» с лужей так, чтобы не замочитесь.</a:t>
            </a:r>
          </a:p>
          <a:p>
            <a:endParaRPr lang="ru-RU" dirty="0"/>
          </a:p>
        </p:txBody>
      </p:sp>
      <p:pic>
        <p:nvPicPr>
          <p:cNvPr id="4" name="Рисунок 3">
            <a:extLst>
              <a:ext uri="{FF2B5EF4-FFF2-40B4-BE49-F238E27FC236}">
                <a16:creationId xmlns:a16="http://schemas.microsoft.com/office/drawing/2014/main" xmlns="" id="{3B059BE5-9879-48E3-94AB-36C749F3E3A6}"/>
              </a:ext>
            </a:extLst>
          </p:cNvPr>
          <p:cNvPicPr>
            <a:picLocks noChangeAspect="1"/>
          </p:cNvPicPr>
          <p:nvPr/>
        </p:nvPicPr>
        <p:blipFill>
          <a:blip r:embed="rId2"/>
          <a:stretch>
            <a:fillRect/>
          </a:stretch>
        </p:blipFill>
        <p:spPr>
          <a:xfrm>
            <a:off x="6784984" y="1631851"/>
            <a:ext cx="5076424" cy="3813663"/>
          </a:xfrm>
          <a:prstGeom prst="rect">
            <a:avLst/>
          </a:prstGeom>
        </p:spPr>
      </p:pic>
    </p:spTree>
    <p:extLst>
      <p:ext uri="{BB962C8B-B14F-4D97-AF65-F5344CB8AC3E}">
        <p14:creationId xmlns:p14="http://schemas.microsoft.com/office/powerpoint/2010/main" xmlns="" val="320329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60C9752-9807-430B-8DCD-45041C2D9668}"/>
              </a:ext>
            </a:extLst>
          </p:cNvPr>
          <p:cNvSpPr>
            <a:spLocks noGrp="1"/>
          </p:cNvSpPr>
          <p:nvPr>
            <p:ph type="title"/>
          </p:nvPr>
        </p:nvSpPr>
        <p:spPr/>
        <p:txBody>
          <a:bodyPr>
            <a:noAutofit/>
          </a:bodyPr>
          <a:lstStyle/>
          <a:p>
            <a:pPr algn="ctr"/>
            <a:r>
              <a:rPr lang="ru-RU" sz="4800" b="1" dirty="0">
                <a:solidFill>
                  <a:schemeClr val="tx1"/>
                </a:solidFill>
                <a:latin typeface="Times New Roman" panose="02020603050405020304" pitchFamily="18" charset="0"/>
                <a:cs typeface="Times New Roman" panose="02020603050405020304" pitchFamily="18" charset="0"/>
              </a:rPr>
              <a:t>Не будьте пассивными.</a:t>
            </a:r>
            <a:r>
              <a:rPr lang="ru-RU" sz="4800" dirty="0">
                <a:solidFill>
                  <a:schemeClr val="tx1"/>
                </a:solidFill>
                <a:latin typeface="Times New Roman" panose="02020603050405020304" pitchFamily="18" charset="0"/>
                <a:cs typeface="Times New Roman" panose="02020603050405020304" pitchFamily="18" charset="0"/>
              </a:rPr>
              <a:t/>
            </a:r>
            <a:br>
              <a:rPr lang="ru-RU" sz="4800" dirty="0">
                <a:solidFill>
                  <a:schemeClr val="tx1"/>
                </a:solidFill>
                <a:latin typeface="Times New Roman" panose="02020603050405020304" pitchFamily="18" charset="0"/>
                <a:cs typeface="Times New Roman" panose="02020603050405020304" pitchFamily="18" charset="0"/>
              </a:rPr>
            </a:br>
            <a:endParaRPr lang="ru-RU" sz="4800"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E63A6D7F-BF2F-4BAC-995E-C5D2E38E8778}"/>
              </a:ext>
            </a:extLst>
          </p:cNvPr>
          <p:cNvSpPr>
            <a:spLocks noGrp="1"/>
          </p:cNvSpPr>
          <p:nvPr>
            <p:ph idx="1"/>
          </p:nvPr>
        </p:nvSpPr>
        <p:spPr>
          <a:xfrm>
            <a:off x="562708" y="1406769"/>
            <a:ext cx="5781821" cy="4689231"/>
          </a:xfrm>
        </p:spPr>
        <p:txBody>
          <a:bodyPr/>
          <a:lstStyle/>
          <a:p>
            <a:pPr marL="45720" indent="0">
              <a:buNone/>
            </a:pPr>
            <a:r>
              <a:rPr lang="ru-RU" sz="2800" dirty="0">
                <a:solidFill>
                  <a:schemeClr val="tx1"/>
                </a:solidFill>
                <a:latin typeface="Times New Roman" panose="02020603050405020304" pitchFamily="18" charset="0"/>
                <a:cs typeface="Times New Roman" panose="02020603050405020304" pitchFamily="18" charset="0"/>
              </a:rPr>
              <a:t>Пробуйте играть с ребенком - машинками, коляской, мячиком, в прятки ..., только следуйте за желаниями ребенка, привносит свои идеи только тогда, когда видите, что ребенок заскучал и не знает, чем заняться или как способ переключить внимание (для маленьких детей).</a:t>
            </a:r>
          </a:p>
          <a:p>
            <a:endParaRPr lang="ru-RU" dirty="0"/>
          </a:p>
        </p:txBody>
      </p:sp>
      <p:pic>
        <p:nvPicPr>
          <p:cNvPr id="4" name="Рисунок 3">
            <a:extLst>
              <a:ext uri="{FF2B5EF4-FFF2-40B4-BE49-F238E27FC236}">
                <a16:creationId xmlns:a16="http://schemas.microsoft.com/office/drawing/2014/main" xmlns="" id="{C9D7082E-7EE5-4F3A-AC1F-5E8687C29E35}"/>
              </a:ext>
            </a:extLst>
          </p:cNvPr>
          <p:cNvPicPr>
            <a:picLocks noChangeAspect="1"/>
          </p:cNvPicPr>
          <p:nvPr/>
        </p:nvPicPr>
        <p:blipFill>
          <a:blip r:embed="rId2" cstate="print"/>
          <a:stretch>
            <a:fillRect/>
          </a:stretch>
        </p:blipFill>
        <p:spPr>
          <a:xfrm>
            <a:off x="7582487" y="1406768"/>
            <a:ext cx="3729768" cy="5231000"/>
          </a:xfrm>
          <a:prstGeom prst="rect">
            <a:avLst/>
          </a:prstGeom>
        </p:spPr>
      </p:pic>
    </p:spTree>
    <p:extLst>
      <p:ext uri="{BB962C8B-B14F-4D97-AF65-F5344CB8AC3E}">
        <p14:creationId xmlns:p14="http://schemas.microsoft.com/office/powerpoint/2010/main" xmlns="" val="3253526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C7E98C8-FAD3-47FF-9E55-6046DD6ECDE0}"/>
              </a:ext>
            </a:extLst>
          </p:cNvPr>
          <p:cNvSpPr>
            <a:spLocks noGrp="1"/>
          </p:cNvSpPr>
          <p:nvPr>
            <p:ph type="title"/>
          </p:nvPr>
        </p:nvSpPr>
        <p:spPr/>
        <p:txBody>
          <a:bodyPr>
            <a:normAutofit/>
          </a:bodyPr>
          <a:lstStyle/>
          <a:p>
            <a:pPr algn="ctr"/>
            <a:r>
              <a:rPr lang="ru-RU" sz="4000" b="1" dirty="0">
                <a:solidFill>
                  <a:schemeClr val="tx1"/>
                </a:solidFill>
                <a:latin typeface="Times New Roman" panose="02020603050405020304" pitchFamily="18" charset="0"/>
                <a:cs typeface="Times New Roman" panose="02020603050405020304" pitchFamily="18" charset="0"/>
              </a:rPr>
              <a:t>Не игнорируйте моменты, когда ребенок берет без спросу чужую игрушку.</a:t>
            </a:r>
            <a:endParaRPr lang="ru-RU" sz="4000"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4A4FAA1C-A33A-46B4-82EA-0A96BA7BA375}"/>
              </a:ext>
            </a:extLst>
          </p:cNvPr>
          <p:cNvSpPr>
            <a:spLocks noGrp="1"/>
          </p:cNvSpPr>
          <p:nvPr>
            <p:ph idx="1"/>
          </p:nvPr>
        </p:nvSpPr>
        <p:spPr>
          <a:xfrm>
            <a:off x="450166" y="1828800"/>
            <a:ext cx="5444197" cy="4670474"/>
          </a:xfrm>
        </p:spPr>
        <p:txBody>
          <a:bodyPr>
            <a:normAutofit/>
          </a:bodyPr>
          <a:lstStyle/>
          <a:p>
            <a:pPr marL="45720" indent="0">
              <a:buNone/>
            </a:pPr>
            <a:r>
              <a:rPr lang="ru-RU" sz="2400" dirty="0">
                <a:solidFill>
                  <a:schemeClr val="tx1"/>
                </a:solidFill>
                <a:latin typeface="Times New Roman" panose="02020603050405020304" pitchFamily="18" charset="0"/>
                <a:cs typeface="Times New Roman" panose="02020603050405020304" pitchFamily="18" charset="0"/>
              </a:rPr>
              <a:t>Малышам надо объяснить, что это не его и просто так чужое брать нельзя. Если ребенок совсем маленький, покажите ему пример как надо просить игрушку или как надо меняться. Очень важно, чтобы вы озвучили просьбу, таким образом научив ребенка правильно формулировать нужные фразы. Если хозяин не хочет ни давать игрушку, ни делиться, объясните своему малышу, что мальчик или девочка не хотят давать, у каждого есть свои вещи и это нормально.</a:t>
            </a:r>
          </a:p>
        </p:txBody>
      </p:sp>
      <p:pic>
        <p:nvPicPr>
          <p:cNvPr id="4" name="Рисунок 3">
            <a:extLst>
              <a:ext uri="{FF2B5EF4-FFF2-40B4-BE49-F238E27FC236}">
                <a16:creationId xmlns:a16="http://schemas.microsoft.com/office/drawing/2014/main" xmlns="" id="{30771FD4-557F-4F5D-8FD8-593EAF03A465}"/>
              </a:ext>
            </a:extLst>
          </p:cNvPr>
          <p:cNvPicPr>
            <a:picLocks noChangeAspect="1"/>
          </p:cNvPicPr>
          <p:nvPr/>
        </p:nvPicPr>
        <p:blipFill>
          <a:blip r:embed="rId2"/>
          <a:stretch>
            <a:fillRect/>
          </a:stretch>
        </p:blipFill>
        <p:spPr>
          <a:xfrm>
            <a:off x="6792874" y="2489982"/>
            <a:ext cx="4948960" cy="3305906"/>
          </a:xfrm>
          <a:prstGeom prst="rect">
            <a:avLst/>
          </a:prstGeom>
        </p:spPr>
      </p:pic>
    </p:spTree>
    <p:extLst>
      <p:ext uri="{BB962C8B-B14F-4D97-AF65-F5344CB8AC3E}">
        <p14:creationId xmlns:p14="http://schemas.microsoft.com/office/powerpoint/2010/main" xmlns="" val="94376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4F829E4-C0C4-4343-94E6-2B54830A7C40}"/>
              </a:ext>
            </a:extLst>
          </p:cNvPr>
          <p:cNvSpPr>
            <a:spLocks noGrp="1"/>
          </p:cNvSpPr>
          <p:nvPr>
            <p:ph type="title"/>
          </p:nvPr>
        </p:nvSpPr>
        <p:spPr/>
        <p:txBody>
          <a:bodyPr>
            <a:normAutofit fontScale="90000"/>
          </a:bodyPr>
          <a:lstStyle/>
          <a:p>
            <a:pPr algn="ctr"/>
            <a:r>
              <a:rPr lang="ru-RU" b="1" dirty="0">
                <a:solidFill>
                  <a:schemeClr val="tx1"/>
                </a:solidFill>
                <a:latin typeface="Times New Roman" panose="02020603050405020304" pitchFamily="18" charset="0"/>
                <a:cs typeface="Times New Roman" panose="02020603050405020304" pitchFamily="18" charset="0"/>
              </a:rPr>
              <a:t>Если ваш ребенок ударил кого-то, обязательно подчеркните то, что так делать нельзя.</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0A88B924-149C-423F-9C0E-25973BFC35DA}"/>
              </a:ext>
            </a:extLst>
          </p:cNvPr>
          <p:cNvSpPr>
            <a:spLocks noGrp="1"/>
          </p:cNvSpPr>
          <p:nvPr>
            <p:ph idx="1"/>
          </p:nvPr>
        </p:nvSpPr>
        <p:spPr>
          <a:xfrm>
            <a:off x="450167" y="2250830"/>
            <a:ext cx="5331656" cy="3845169"/>
          </a:xfrm>
        </p:spPr>
        <p:txBody>
          <a:bodyPr/>
          <a:lstStyle/>
          <a:p>
            <a:pPr marL="45720" indent="0">
              <a:buNone/>
            </a:pPr>
            <a:r>
              <a:rPr lang="ru-RU" sz="2400" dirty="0">
                <a:solidFill>
                  <a:schemeClr val="tx1"/>
                </a:solidFill>
                <a:latin typeface="Times New Roman" panose="02020603050405020304" pitchFamily="18" charset="0"/>
                <a:cs typeface="Times New Roman" panose="02020603050405020304" pitchFamily="18" charset="0"/>
              </a:rPr>
              <a:t>И покажите на собственном примере, как следует решить конфликт по другому (например, ваш мальчик толкнул другого поскольку тот насыпал на него песок. Покажите ребенку другой способ разрешения ситуации - «мне неприятно, что ты сыпешь на меня песок, не делай так!»). Учите разрешать конфликты, не обращаясь сразу к кулакам.</a:t>
            </a:r>
          </a:p>
          <a:p>
            <a:endParaRPr lang="ru-RU" dirty="0"/>
          </a:p>
        </p:txBody>
      </p:sp>
      <p:pic>
        <p:nvPicPr>
          <p:cNvPr id="4" name="Рисунок 3">
            <a:extLst>
              <a:ext uri="{FF2B5EF4-FFF2-40B4-BE49-F238E27FC236}">
                <a16:creationId xmlns:a16="http://schemas.microsoft.com/office/drawing/2014/main" xmlns="" id="{50E18495-A45C-4D89-8F77-3795360E5C75}"/>
              </a:ext>
            </a:extLst>
          </p:cNvPr>
          <p:cNvPicPr>
            <a:picLocks noChangeAspect="1"/>
          </p:cNvPicPr>
          <p:nvPr/>
        </p:nvPicPr>
        <p:blipFill>
          <a:blip r:embed="rId2"/>
          <a:stretch>
            <a:fillRect/>
          </a:stretch>
        </p:blipFill>
        <p:spPr>
          <a:xfrm>
            <a:off x="6696222" y="2413843"/>
            <a:ext cx="4718654" cy="3537994"/>
          </a:xfrm>
          <a:prstGeom prst="rect">
            <a:avLst/>
          </a:prstGeom>
        </p:spPr>
      </p:pic>
    </p:spTree>
    <p:extLst>
      <p:ext uri="{BB962C8B-B14F-4D97-AF65-F5344CB8AC3E}">
        <p14:creationId xmlns:p14="http://schemas.microsoft.com/office/powerpoint/2010/main" xmlns="" val="897880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516C795-5F1D-4457-899C-15FD5243896B}"/>
              </a:ext>
            </a:extLst>
          </p:cNvPr>
          <p:cNvSpPr>
            <a:spLocks noGrp="1"/>
          </p:cNvSpPr>
          <p:nvPr>
            <p:ph type="title"/>
          </p:nvPr>
        </p:nvSpPr>
        <p:spPr>
          <a:xfrm>
            <a:off x="1140351" y="539261"/>
            <a:ext cx="9875520" cy="1500554"/>
          </a:xfrm>
        </p:spPr>
        <p:txBody>
          <a:bodyPr>
            <a:normAutofit fontScale="90000"/>
          </a:bodyPr>
          <a:lstStyle/>
          <a:p>
            <a:pPr algn="ctr"/>
            <a:r>
              <a:rPr lang="ru-RU" sz="3200" b="1" dirty="0">
                <a:solidFill>
                  <a:schemeClr val="tx1"/>
                </a:solidFill>
                <a:latin typeface="Times New Roman" panose="02020603050405020304" pitchFamily="18" charset="0"/>
                <a:cs typeface="Times New Roman" panose="02020603050405020304" pitchFamily="18" charset="0"/>
              </a:rPr>
              <a:t>Если у вашего ребенка забрали игрушку и он против этого, не надо называть его жадным, а расскажите лучше, как можно вернуть игрушку.</a:t>
            </a:r>
            <a:r>
              <a:rPr lang="ru-RU" sz="3200" dirty="0">
                <a:solidFill>
                  <a:schemeClr val="tx1"/>
                </a:solidFill>
                <a:latin typeface="Times New Roman" panose="02020603050405020304" pitchFamily="18" charset="0"/>
                <a:cs typeface="Times New Roman" panose="02020603050405020304" pitchFamily="18" charset="0"/>
              </a:rPr>
              <a:t/>
            </a:r>
            <a:br>
              <a:rPr lang="ru-RU" sz="3200" dirty="0">
                <a:solidFill>
                  <a:schemeClr val="tx1"/>
                </a:solidFill>
                <a:latin typeface="Times New Roman" panose="02020603050405020304" pitchFamily="18" charset="0"/>
                <a:cs typeface="Times New Roman" panose="02020603050405020304" pitchFamily="18" charset="0"/>
              </a:rPr>
            </a:b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3714DBFB-F964-41AF-BEDE-2B576493C016}"/>
              </a:ext>
            </a:extLst>
          </p:cNvPr>
          <p:cNvSpPr>
            <a:spLocks noGrp="1"/>
          </p:cNvSpPr>
          <p:nvPr>
            <p:ph idx="1"/>
          </p:nvPr>
        </p:nvSpPr>
        <p:spPr>
          <a:xfrm>
            <a:off x="520506" y="1744393"/>
            <a:ext cx="6091309" cy="4684541"/>
          </a:xfrm>
        </p:spPr>
        <p:txBody>
          <a:bodyPr/>
          <a:lstStyle/>
          <a:p>
            <a:pPr marL="45720" indent="0">
              <a:buNone/>
            </a:pPr>
            <a:r>
              <a:rPr lang="ru-RU" dirty="0">
                <a:solidFill>
                  <a:schemeClr val="tx1"/>
                </a:solidFill>
                <a:latin typeface="Times New Roman" panose="02020603050405020304" pitchFamily="18" charset="0"/>
                <a:cs typeface="Times New Roman" panose="02020603050405020304" pitchFamily="18" charset="0"/>
              </a:rPr>
              <a:t>Можно сказать «если ты не хочешь давать совочек, подойди и скажи это мальчику». Предложите вашему ребенку поделиться какой-то другой игрушкой. Если же ваш малыш совсем ничем не хочет делиться, а вокруг много детей, предложите ему вообще убрать игрушки или пойти и играть туда, где никого нет. Таким образом мы показываем ребенку, что уважаем его право собственности, не заставляют делиться, а делаем так, что вскоре он сам поймет, что лучше поделиться, иначе он будет играть отдельно от всех. Но это будет его собственное желание, стоит только немного подождать.</a:t>
            </a:r>
          </a:p>
          <a:p>
            <a:endParaRPr lang="ru-RU" dirty="0"/>
          </a:p>
        </p:txBody>
      </p:sp>
      <p:pic>
        <p:nvPicPr>
          <p:cNvPr id="4" name="Рисунок 3">
            <a:extLst>
              <a:ext uri="{FF2B5EF4-FFF2-40B4-BE49-F238E27FC236}">
                <a16:creationId xmlns:a16="http://schemas.microsoft.com/office/drawing/2014/main" xmlns="" id="{00DD0A05-D3ED-4CAB-B215-8C82DCE52CD9}"/>
              </a:ext>
            </a:extLst>
          </p:cNvPr>
          <p:cNvPicPr>
            <a:picLocks noChangeAspect="1"/>
          </p:cNvPicPr>
          <p:nvPr/>
        </p:nvPicPr>
        <p:blipFill>
          <a:blip r:embed="rId2"/>
          <a:stretch>
            <a:fillRect/>
          </a:stretch>
        </p:blipFill>
        <p:spPr>
          <a:xfrm>
            <a:off x="6808763" y="2039815"/>
            <a:ext cx="4862731" cy="3409555"/>
          </a:xfrm>
          <a:prstGeom prst="rect">
            <a:avLst/>
          </a:prstGeom>
        </p:spPr>
      </p:pic>
    </p:spTree>
    <p:extLst>
      <p:ext uri="{BB962C8B-B14F-4D97-AF65-F5344CB8AC3E}">
        <p14:creationId xmlns:p14="http://schemas.microsoft.com/office/powerpoint/2010/main" xmlns="" val="2380166879"/>
      </p:ext>
    </p:extLst>
  </p:cSld>
  <p:clrMapOvr>
    <a:masterClrMapping/>
  </p:clrMapOvr>
</p:sld>
</file>

<file path=ppt/theme/theme1.xml><?xml version="1.0" encoding="utf-8"?>
<a:theme xmlns:a="http://schemas.openxmlformats.org/drawingml/2006/main" name="Базис">
  <a:themeElements>
    <a:clrScheme name="Желтый">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Базис">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Базис</Template>
  <TotalTime>100</TotalTime>
  <Words>713</Words>
  <Application>Microsoft Office PowerPoint</Application>
  <PresentationFormat>Произвольный</PresentationFormat>
  <Paragraphs>22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Базис</vt:lpstr>
      <vt:lpstr>МБДОУ детский сад общеразвивающего вида «Родничок»  с.верхопенье ивнянского района белгородской области  Консультация для родителей:  «Детская площадка.  Как избежать конфликтов и истерик?»</vt:lpstr>
      <vt:lpstr>Слайд 2</vt:lpstr>
      <vt:lpstr>Слайд 3</vt:lpstr>
      <vt:lpstr>Одевайте ребенка на прогулку не как «на праздник». </vt:lpstr>
      <vt:lpstr>Старайтесь как можно меньше запрещать ребенку. </vt:lpstr>
      <vt:lpstr>Не будьте пассивными. </vt:lpstr>
      <vt:lpstr>Не игнорируйте моменты, когда ребенок берет без спросу чужую игрушку.</vt:lpstr>
      <vt:lpstr>Если ваш ребенок ударил кого-то, обязательно подчеркните то, что так делать нельзя.</vt:lpstr>
      <vt:lpstr>Если у вашего ребенка забрали игрушку и он против этого, не надо называть его жадным, а расскажите лучше, как можно вернуть игрушку. </vt:lpstr>
      <vt:lpstr>Бывают моменты, когда ваш ребенок приходит и жалуется вам на то, что другие дети не хотят с ним играть или не принимают в свою команду. </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для родителей:   «Детская площадка. Как избежать конфликтов и истерик?»</dc:title>
  <dc:creator>Пользователь</dc:creator>
  <cp:lastModifiedBy>Пользователь</cp:lastModifiedBy>
  <cp:revision>15</cp:revision>
  <dcterms:created xsi:type="dcterms:W3CDTF">2021-05-25T12:04:09Z</dcterms:created>
  <dcterms:modified xsi:type="dcterms:W3CDTF">2021-05-31T12:24:10Z</dcterms:modified>
</cp:coreProperties>
</file>