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6" r:id="rId8"/>
    <p:sldId id="261" r:id="rId9"/>
    <p:sldId id="265" r:id="rId10"/>
    <p:sldId id="262" r:id="rId11"/>
    <p:sldId id="268" r:id="rId12"/>
    <p:sldId id="263" r:id="rId13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mayli.ru/smile/knigi-169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cveta-888.html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39290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       Психологическая готовность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детей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572008"/>
            <a:ext cx="4572032" cy="20002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Презентацию подготовила:</a:t>
            </a:r>
          </a:p>
          <a:p>
            <a:r>
              <a:rPr lang="ru-RU" b="1" dirty="0">
                <a:solidFill>
                  <a:srgbClr val="002060"/>
                </a:solidFill>
              </a:rPr>
              <a:t>педагог-психолог</a:t>
            </a:r>
          </a:p>
          <a:p>
            <a:r>
              <a:rPr lang="ru-RU" dirty="0" err="1"/>
              <a:t>Брусенская</a:t>
            </a:r>
            <a:r>
              <a:rPr lang="ru-RU" dirty="0"/>
              <a:t> Н.Н.</a:t>
            </a:r>
          </a:p>
          <a:p>
            <a:r>
              <a:rPr lang="ru-RU" sz="2000" dirty="0"/>
              <a:t>МБДОУ детский сад общеразвивающего вида «Родничок» </a:t>
            </a:r>
            <a:r>
              <a:rPr lang="ru-RU" sz="2000" dirty="0" err="1"/>
              <a:t>с.Верхопенье</a:t>
            </a:r>
            <a:r>
              <a:rPr lang="ru-RU" sz="2000" dirty="0"/>
              <a:t> </a:t>
            </a:r>
            <a:r>
              <a:rPr lang="ru-RU" sz="2000" dirty="0" err="1"/>
              <a:t>Ивнянского</a:t>
            </a:r>
            <a:r>
              <a:rPr lang="ru-RU" sz="2000" dirty="0"/>
              <a:t> района Белгородской области</a:t>
            </a:r>
          </a:p>
        </p:txBody>
      </p:sp>
      <p:pic>
        <p:nvPicPr>
          <p:cNvPr id="13314" name="Picture 2" descr="Анимашки Книг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2978" y="2281344"/>
            <a:ext cx="1266825" cy="1524001"/>
          </a:xfrm>
          <a:prstGeom prst="rect">
            <a:avLst/>
          </a:prstGeom>
          <a:noFill/>
        </p:spPr>
      </p:pic>
      <p:pic>
        <p:nvPicPr>
          <p:cNvPr id="13328" name="Picture 16" descr="http://im2-tub.yandex.net/i?id=351591213-1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0" y="357166"/>
            <a:ext cx="1909372" cy="2534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86127-77C1-46BF-8CA6-F7CF376C3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7" y="2266693"/>
            <a:ext cx="3296083" cy="2233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925C49-8FB2-40D1-B02B-A83876AAB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966270"/>
            <a:ext cx="3188917" cy="2391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4-tub.yandex.net/i?id=96984405-15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2214578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10" descr="http://im2-tub.yandex.net/i?id=278480368-0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571636" cy="1964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8" descr="http://im8-tub.yandex.net/i?id=34648827-2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2143140" cy="154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42852"/>
            <a:ext cx="1643064" cy="1643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3108" y="714356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                       </a:t>
            </a:r>
            <a:r>
              <a:rPr lang="ru-RU" sz="2000" b="1" dirty="0">
                <a:solidFill>
                  <a:srgbClr val="FF0000"/>
                </a:solidFill>
              </a:rPr>
              <a:t>Воображение: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становится активным – произвольным.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 также воображение выполняет еще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одну роль – аффективно-защитную.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Она предохраняет растущую, легко ранимую душу ребенка от чрезмерно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тяжелых переживаний и травм.</a:t>
            </a:r>
          </a:p>
        </p:txBody>
      </p:sp>
      <p:pic>
        <p:nvPicPr>
          <p:cNvPr id="3074" name="Picture 2" descr="http://im6-tub.yandex.net/i?id=115282692-08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500306"/>
            <a:ext cx="1757365" cy="131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://im3-tub.yandex.net/i?id=118431346-0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643314"/>
            <a:ext cx="2143140" cy="141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6" name="Picture 14" descr="Анимашки Цветы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929198"/>
            <a:ext cx="1662886" cy="168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5-tub.yandex.net/i?id=191410348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1649813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0" name="Picture 10" descr="http://im5-tub.yandex.net/i?id=27574124-06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71546"/>
            <a:ext cx="1677713" cy="1252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2" name="Picture 12" descr="http://im8-tub.yandex.net/i?id=353672330-0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786322"/>
            <a:ext cx="1785940" cy="133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4" name="Picture 14" descr="http://im4-tub.yandex.net/i?id=57802992-21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857760"/>
            <a:ext cx="1612879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6" name="Picture 16" descr="http://im5-tub.yandex.net/i?id=90694574-08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214554"/>
            <a:ext cx="181806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8" name="Picture 18" descr="http://im2-tub.yandex.net/i?id=8290083-23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285992"/>
            <a:ext cx="155360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500298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Игра как подготовка к школе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142984"/>
            <a:ext cx="38588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Полезны игры разные. Даже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«несерьезные» игры: в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«больницу», «Дочки-матери»,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«школу». Особенно ценно,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когда в таких играх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участвуют сразу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несколько детей.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Это развивает коллективизм,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ребенок учится строить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взаимоотношения, разрешать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возникающие конфликты.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Дети осваивают взрослую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жизнь, систему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поведения,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обязанности.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 главное – все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происходит без принуждения,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легко и охотно.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1142984"/>
            <a:ext cx="41434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Полезны также игры с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пластилином, карандашами и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т.д. То есть почетное место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занимает лепка,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   аппликация,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   рисование,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 конструирование.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 В этих занятиях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развивается представление о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мире, предметах, животных,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людях. Также развивается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умение мысленно представлять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           предметы, 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 «рассмотреть» их в уме.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 Позднее это окажется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 важным при изучении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           физики, геометрии и др.    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im4-tub.yandex.net/i?id=75525203-0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1971679" cy="128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7" name="Picture 4" descr="http://im3-tub.yandex.net/i?id=360110065-1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72074"/>
            <a:ext cx="192503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Picture 10" descr="http://im0-tub.yandex.net/i?id=347484080-1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286388"/>
            <a:ext cx="216478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2181231" cy="134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TextBox 49"/>
          <p:cNvSpPr txBox="1"/>
          <p:nvPr/>
        </p:nvSpPr>
        <p:spPr>
          <a:xfrm>
            <a:off x="2714612" y="21429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Лучше сделать заранее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142984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1. Познакомьте ребенка с его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учителем еще до официального начала занятий.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2. Посетите несколько раз его будущий класс, дайте ему посидеть за партой и все как следует рассмотреть, чтобы обстановка для ребенка не казалась незнакомой, прогуляйтесь вместе по школе и школьному двору.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3. Постарайтесь познакомить ребенка с некоторыми из его одноклассников.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4. Расскажите ребенку о приблизительном расписании уроков и времени, отведенному на уроки, перемены, обед, а также когда начинаются и кончаются уроки.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5. Спросите ребенка, что он чувствует, идя в школу, о его положительных и негативных впечатлениях. Старайтесь акцентировать внимание ребенка на положительных моментах: на интересных занятиях и возможности  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завести новых друзей.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6. Скажите ребенку, что чувствовать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волнение несколько первых дней – 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абсолютно нормально, и что это 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испытывают все дети без исключения.</a:t>
            </a: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.yandex.net/i?id=34484108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430" y="428605"/>
            <a:ext cx="1653136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8" descr="http://im0-tub.yandex.net/i?id=271393360-1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291209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http://im3-tub.yandex.net/i?id=261411384-09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188206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http://im4-tub.yandex.net/i?id=152825940-04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642918"/>
            <a:ext cx="1964555" cy="130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В чем проявляется неподготовленность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                       к школьному обучению?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Неподготовленный к школе ребенок не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может сосредоточиться на уроке, часто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отвлекается, не может включиться в общий режим работы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класса. Он проявляет мало инициативы, тяготеет к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шаблонным действиям и решениям, у него возникают            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затруднения в общении со взрослыми и сверстниками по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по поводу учебных задач. Даже не все 7-летки готовы в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этом смысле к школе, хотя они могут уметь читать, писать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и считать, не говоря уже о 6-летках.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«Быть готовым к школе – не значит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уметь читать, писать и считать.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Быть готовым к школе – значит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быть готовым всему этому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                               научиться.»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   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               ( </a:t>
            </a:r>
            <a:r>
              <a:rPr lang="ru-RU" sz="2000" b="1" dirty="0" err="1">
                <a:solidFill>
                  <a:srgbClr val="002060"/>
                </a:solidFill>
              </a:rPr>
              <a:t>Венгер</a:t>
            </a:r>
            <a:r>
              <a:rPr lang="ru-RU" sz="2000" b="1" dirty="0">
                <a:solidFill>
                  <a:srgbClr val="002060"/>
                </a:solidFill>
              </a:rPr>
              <a:t> Л.А.)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4-tub.yandex.net/i?id=69144615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714884"/>
            <a:ext cx="151118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6" name="Picture 6" descr="http://im3-tub.yandex.net/i?id=337853193-09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93" y="285729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8" name="Picture 8" descr="http://im0-tub.yandex.net/i?id=11308445-1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14290"/>
            <a:ext cx="1604967" cy="238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 descr="http://im6-tub.yandex.net/i?id=39524191-0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143512"/>
            <a:ext cx="2000264" cy="1453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85728"/>
            <a:ext cx="90011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Что же означает психологическая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                  готовность ребенка к школе?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ru-RU" sz="2000" b="1" dirty="0">
                <a:solidFill>
                  <a:srgbClr val="002060"/>
                </a:solidFill>
              </a:rPr>
              <a:t>От того, как ребенок подготовлен к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школе, будет зависеть успешность его адаптации,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вхождение в режим школьной жизни, его учебные успехи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 психологическое   самочувствие.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Когда говорят о готовности к школе, обычно подразумевают, что ребенок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должен уметь читать, пересказывать ( у него должна быть развита речь ),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писать ( у него должна быть развита мелкая моторика ), считать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( владеть навыками счета ) – это педагогическая готовность к школе.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Помимо этого, ребенок должен обладать определенным уровнем физического здоровья.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Высидеть 4-5 уроков по 40 минут, да еще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делать домашние задания – задача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непривычная для дошкольника – это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физическая готовность к школе.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Но, конечно, этого недостаточно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m7-tub.yandex.net/i?id=86675715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214686"/>
            <a:ext cx="182473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://im8-tub.yandex.net/i?id=47417445-19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857388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http://im8-tub.yandex.net/i?id=109965166-1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1428760" cy="21359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Облако 11"/>
          <p:cNvSpPr/>
          <p:nvPr/>
        </p:nvSpPr>
        <p:spPr>
          <a:xfrm>
            <a:off x="4214810" y="285728"/>
            <a:ext cx="4714908" cy="16430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Социальная готовность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428604"/>
            <a:ext cx="88583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У ребенка, поступающего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в школу, должен быть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определенный уровень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познавательных интересов,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готовность к изменению социальной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позиции, желание учиться. Т.е. у него должна быть сформирована мотивация учения – интерес к новым знаниям, желание научиться чему-то новому. Также, на рубеже 6 лет формируется внутренняя позиция школьника – эмоционально-благополучное отношение к школе, минимальное стремление к игровым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 развлекательным (дошкольным) элементам деятельности,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ребенок осознает необходимость учения, понимает ее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важность и социальную значимость. Но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помните, что желание пойти в школу и желание учиться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существенно отличаются друг от друга. Многие родители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понимают, насколько важно у ребенка желание учиться,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поэтому они рассказывают ребенку о школе, об учителях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и о знаниях, приобретаемых в школе. Все это вызывает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желание учиться, создает положительное отношение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                            к школе.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572000" y="214290"/>
            <a:ext cx="4429156" cy="15001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Личностная готовность</a:t>
            </a:r>
          </a:p>
        </p:txBody>
      </p:sp>
      <p:pic>
        <p:nvPicPr>
          <p:cNvPr id="13" name="Picture 2" descr="http://im5-tub.yandex.net/i?id=336529827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http://im3-tub.yandex.net/i?id=146132910-19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429264"/>
            <a:ext cx="2033592" cy="129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im0-tub.yandex.net/i?id=158081621-00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44" y="5000636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extBox 16"/>
          <p:cNvSpPr txBox="1"/>
          <p:nvPr/>
        </p:nvSpPr>
        <p:spPr>
          <a:xfrm>
            <a:off x="214282" y="357166"/>
            <a:ext cx="87715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Чтобы успешно обучаться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в школе, ребенок должен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уметь строить адекватные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системе обучения отношения со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взрослыми, т.е. у него должна быть развита произвольность.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На пороге школьного возраста происходит утрата «детскости».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Если же уровень произвольности остается низким, то дети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не видят за вопросами взрослого учебной задачи, а воспринимают их как повод для непосредственного, житейского общения.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Такие дети могут прервать учителя вопросом, не относящимся к уроку,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Выкрикивать с места, называть учителя не по имени-отчеству, а «тетя 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Таня».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Также ребенок должен уметь строить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отношения со сверстниками. Общение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ребенка с детьми не должно отличаться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особой конфликтностью, к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школьному возрасту он должен легко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устанавливать деловые контакты,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относиться к сверстникам как к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партнерам.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E1141-5652-40AE-89E3-13F0F9D87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" y="428604"/>
            <a:ext cx="1588182" cy="2117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428604"/>
            <a:ext cx="63367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противном случае, ребенку будет сложно выслушать ответ одноклассника, продолжить рассказ, начатый другим, адекватно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отреагировать на успех или неудачу другого ребенка.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Общение с другими детьми важно для формирования способности к умению встать на точку зрения другого, принимать ту или иную задачу как общую, взглянуть на себя или свою деятельность со стороны.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Часто мы можем услышать от дошкольника: «я самый сильный в группе», «мой рисунок самый лучший» и т.п. Для дошкольников характерна необъективно высокая оценка себя и своих способностей. Это происходит не от избытка самоуверенности и зазнайства, а является особенностью детского самосознания. Не нужно бороться с завышенной самооценкой и раньше времени добиваться ее адекватности. Это должно пройти само собой как результат прохождения ребенком кризиса 7 лет.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BD00D-8945-43F8-A181-871524ED7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902150" cy="38884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401A96-1C70-4A4B-851A-CEFC4F338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70" y="188640"/>
            <a:ext cx="2592288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im4-tub.yandex.net/i?id=111361417-17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071810"/>
            <a:ext cx="171058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42" name="Picture 14" descr="http://im8-tub.yandex.net/i?id=106735969-14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164307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6" name="Picture 18" descr="http://im2-tub.yandex.net/i?id=100468331-22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2147893" cy="162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8" name="Picture 20" descr="http://im6-tub.yandex.net/i?id=23283714-05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8575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0" name="Picture 22" descr="http://im8-tub.yandex.net/i?id=128424690-15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857364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52" name="Picture 24" descr="http://im3-tub.yandex.net/i?id=176509369-1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357826"/>
            <a:ext cx="2000264" cy="1328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4" name="Picture 26" descr="http://im0-tub.yandex.net/i?id=102626526-21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928934"/>
            <a:ext cx="161100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56" name="Picture 28" descr="http://im7-tub.yandex.net/i?id=25272259-17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5286388"/>
            <a:ext cx="1843091" cy="141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85918" y="428604"/>
            <a:ext cx="73580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  Но у некоторых дошкольников </a:t>
            </a:r>
          </a:p>
          <a:p>
            <a:r>
              <a:rPr lang="ru-RU" sz="2000" b="1" dirty="0"/>
              <a:t>           наблюдается неустойчивая,</a:t>
            </a:r>
          </a:p>
          <a:p>
            <a:r>
              <a:rPr lang="ru-RU" sz="2000" b="1" dirty="0"/>
              <a:t>           а иногда даже заниженная </a:t>
            </a:r>
          </a:p>
          <a:p>
            <a:r>
              <a:rPr lang="ru-RU" sz="2000" b="1" dirty="0"/>
              <a:t>          самооценка. Это говорит о</a:t>
            </a:r>
          </a:p>
          <a:p>
            <a:r>
              <a:rPr lang="ru-RU" sz="2000" b="1" dirty="0"/>
              <a:t>                          том, что дети </a:t>
            </a:r>
          </a:p>
          <a:p>
            <a:r>
              <a:rPr lang="ru-RU" sz="2000" b="1" dirty="0"/>
              <a:t>                          испытывают дефицит</a:t>
            </a:r>
          </a:p>
          <a:p>
            <a:r>
              <a:rPr lang="ru-RU" sz="2000" b="1" dirty="0"/>
              <a:t>                          внимания, любви, поддержки, эмоциональной</a:t>
            </a:r>
          </a:p>
          <a:p>
            <a:r>
              <a:rPr lang="ru-RU" sz="2000" b="1" dirty="0"/>
              <a:t>                          защищенности со стороны взрослых.</a:t>
            </a:r>
          </a:p>
          <a:p>
            <a:r>
              <a:rPr lang="ru-RU" sz="2000" b="1" dirty="0"/>
              <a:t>                          Низкая самооценка, </a:t>
            </a:r>
          </a:p>
          <a:p>
            <a:r>
              <a:rPr lang="ru-RU" sz="2000" b="1" dirty="0"/>
              <a:t>   сформированная на протяжении</a:t>
            </a:r>
          </a:p>
          <a:p>
            <a:r>
              <a:rPr lang="ru-RU" sz="2000" b="1" dirty="0"/>
              <a:t>дошкольного детства, может стать причиной</a:t>
            </a:r>
          </a:p>
          <a:p>
            <a:r>
              <a:rPr lang="ru-RU" sz="2000" b="1" dirty="0"/>
              <a:t>неуспеваемости в школе. Она порождает страх</a:t>
            </a:r>
          </a:p>
          <a:p>
            <a:r>
              <a:rPr lang="ru-RU" sz="2000" b="1" dirty="0"/>
              <a:t>неудачи, а в своем крайнем проявлении – отказ</a:t>
            </a:r>
          </a:p>
          <a:p>
            <a:r>
              <a:rPr lang="ru-RU" sz="2000" b="1" dirty="0"/>
              <a:t>от деятельности. Такие дети в школе отказываются отвечать</a:t>
            </a:r>
          </a:p>
          <a:p>
            <a:r>
              <a:rPr lang="ru-RU" sz="2000" b="1" dirty="0"/>
              <a:t>у доски и с места. Ребенок готов прослыть лентяем, чем </a:t>
            </a:r>
          </a:p>
          <a:p>
            <a:r>
              <a:rPr lang="ru-RU" sz="2000" b="1" dirty="0"/>
              <a:t>                                                          неуспешным в учебе.</a:t>
            </a:r>
          </a:p>
          <a:p>
            <a:endParaRPr lang="ru-RU" sz="2000" b="1" dirty="0"/>
          </a:p>
          <a:p>
            <a:r>
              <a:rPr lang="ru-RU" sz="2000" b="1" dirty="0"/>
              <a:t>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im5-tub.yandex.net/i?id=354512711-2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785926"/>
            <a:ext cx="1166814" cy="175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im5-tub.yandex.net/i?id=13617691-17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1714512" cy="207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im6-tub.yandex.net/i?id=195687209-14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1500191" cy="2000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Облако 11"/>
          <p:cNvSpPr/>
          <p:nvPr/>
        </p:nvSpPr>
        <p:spPr>
          <a:xfrm>
            <a:off x="4500562" y="142852"/>
            <a:ext cx="4429156" cy="1500198"/>
          </a:xfrm>
          <a:prstGeom prst="cloud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Интеллектуальная готовность</a:t>
            </a:r>
          </a:p>
        </p:txBody>
      </p:sp>
      <p:pic>
        <p:nvPicPr>
          <p:cNvPr id="13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572140"/>
            <a:ext cx="2000254" cy="108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42844" y="500042"/>
            <a:ext cx="9001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</a:t>
            </a:r>
            <a:r>
              <a:rPr lang="ru-RU" sz="2000" b="1" dirty="0">
                <a:solidFill>
                  <a:srgbClr val="FF0000"/>
                </a:solidFill>
              </a:rPr>
              <a:t>Интеллектуальный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аспект готовности 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школе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это уровень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развития познавательной сферы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психики. Он затрагивает такие психические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функции, как восприятие, внимание, память,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мышление, речь.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Внимание: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важным показателем развития внимания является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то, что в деятельности ребенка появляется действие по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правилу – первый необходимый элемент произвольного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внимания. Вызывает тревогу ребенок 6, а особенно 7 лет, который не в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состоянии сосредоточиться на необходимой, но не интересной деятельности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хотя бы 5-10 минут.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ru-RU" sz="2000" b="1" dirty="0">
                <a:solidFill>
                  <a:srgbClr val="FF0000"/>
                </a:solidFill>
              </a:rPr>
              <a:t>Память: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для ребенка 6 – 7 лет вполне доступно такое задание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- запомнить 10 слов, не связанных по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смыслу. В первый раз он повторит от 2 до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5 слов. Можно называть слова еще раз 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после 3 – 4 предъявлений ребенок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8-tub.yandex.net/i?id=81853800-1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991411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10" descr="http://im7-tub.yandex.net/i?id=303558511-0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42852"/>
            <a:ext cx="1500190" cy="187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10" descr="http://im5-tub.yandex.net/i?id=255929114-1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500702"/>
            <a:ext cx="1620102" cy="1209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8" descr="http://im6-tub.yandex.net/i?id=129037101-18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207170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im4-tub.yandex.net/i?id=85451374-12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476872"/>
            <a:ext cx="2143140" cy="13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http://im4-tub.yandex.net/i?id=86635828-23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357562"/>
            <a:ext cx="2143140" cy="1480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im0-tub.yandex.net/i?id=305916319-16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5500702"/>
            <a:ext cx="1643064" cy="1226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142844" y="285728"/>
            <a:ext cx="90011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обычно запоминает более половины слов.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Если ребенок 6 – 7 лет не может запомнить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более 3-х слов с 4-го предъявления,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возможно, ему необходима консультативная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помощь специалиста. К 7 годам процесс формирования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произвольного запоминания можно считать завершенным.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Мышление: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совершенствуется наглядно-действенное мышление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(манипулирование предметами), улучшается наглядно-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образное мышление (манипулирование образами 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представлениями). Например, дети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этого возраста уже могут понять, что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   такое план комнаты. С помощью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  схематичного изображения групповой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комнаты дети могут найти спрятанную игрушку. Полезны игры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«Найди клад», «Лабиринты». И начинают активно формироваться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             предпосылки логического мышления.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782</TotalTime>
  <Words>1452</Words>
  <Application>Microsoft Office PowerPoint</Application>
  <PresentationFormat>Экран (4:3)</PresentationFormat>
  <Paragraphs>200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     Психологическая готовность детей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cp:lastModifiedBy>Пользователь</cp:lastModifiedBy>
  <cp:revision>85</cp:revision>
  <dcterms:modified xsi:type="dcterms:W3CDTF">2021-05-26T05:04:30Z</dcterms:modified>
</cp:coreProperties>
</file>