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60" r:id="rId4"/>
    <p:sldId id="262" r:id="rId5"/>
    <p:sldId id="287" r:id="rId6"/>
    <p:sldId id="278" r:id="rId7"/>
    <p:sldId id="279" r:id="rId8"/>
    <p:sldId id="288" r:id="rId9"/>
    <p:sldId id="289" r:id="rId10"/>
    <p:sldId id="290" r:id="rId11"/>
    <p:sldId id="291" r:id="rId12"/>
    <p:sldId id="286" r:id="rId13"/>
    <p:sldId id="285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294"/>
    <a:srgbClr val="003760"/>
    <a:srgbClr val="002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1" autoAdjust="0"/>
  </p:normalViewPr>
  <p:slideViewPr>
    <p:cSldViewPr>
      <p:cViewPr>
        <p:scale>
          <a:sx n="75" d="100"/>
          <a:sy n="75" d="100"/>
        </p:scale>
        <p:origin x="-123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DB91-2001-4B95-B1B5-7BD783DF08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3BA7-934B-4C10-82D0-FFEBAF2F91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619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9763-4B83-4E53-90FC-14FF10E990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8727-0EE0-4FD7-B017-17333A63B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9720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22765-5515-4E9C-95E5-E0012F1A54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8955-4C12-4930-BCE9-4EF61D392D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7765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30D4-DAA4-4817-87F4-5E4E5947A68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C0C7-5BB0-49F8-B3E2-D59CF40683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2184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2D64-9C8F-4F8E-899F-2468B9D20BD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8C9A-4F7A-461B-A907-062DFC219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5066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04BB-198B-48B4-9241-770B1D88130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62B2637E-1116-4ED0-BDCD-90EF03BD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3408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AC3F-68FF-4816-80CD-ED0A4EAA60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2D83-F1B3-4C74-84BE-AAC683B802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6430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CE51-F2F5-450D-AAB8-E4D5F9DB33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416A-AA18-4E57-8CB1-96E1205728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2422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3B9B-B904-4BB9-8096-89CB674172C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7A23-4235-44B4-ADD9-6D065AF580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2177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7F61-869F-4ADE-90CF-C99DAAE7B9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FF41-A251-43CB-A5CA-DE385FDF3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5626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AB62-1BCF-4F14-B425-6C1220BEFE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ED8A-8E1E-4761-9049-C69976C7C7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8252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DB91-2001-4B95-B1B5-7BD783DF08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3BA7-934B-4C10-82D0-FFEBAF2F91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30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9763-4B83-4E53-90FC-14FF10E990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8727-0EE0-4FD7-B017-17333A63B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9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22765-5515-4E9C-95E5-E0012F1A54F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8955-4C12-4930-BCE9-4EF61D392D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6959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30D4-DAA4-4817-87F4-5E4E5947A68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C0C7-5BB0-49F8-B3E2-D59CF40683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6710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2D64-9C8F-4F8E-899F-2468B9D20BD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8C9A-4F7A-461B-A907-062DFC2191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6847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04BB-198B-48B4-9241-770B1D88130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62B2637E-1116-4ED0-BDCD-90EF03BDB1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0127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AC3F-68FF-4816-80CD-ED0A4EAA601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32D83-F1B3-4C74-84BE-AAC683B802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6761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CE51-F2F5-450D-AAB8-E4D5F9DB33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416A-AA18-4E57-8CB1-96E1205728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7776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3B9B-B904-4BB9-8096-89CB674172C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7A23-4235-44B4-ADD9-6D065AF580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7027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7F61-869F-4ADE-90CF-C99DAAE7B9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FF41-A251-43CB-A5CA-DE385FDF3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9891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AB62-1BCF-4F14-B425-6C1220BEFE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ED8A-8E1E-4761-9049-C69976C7C7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0297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351210-E133-4DF3-B330-1EE0A184CBFE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75E3F-0812-462C-9A47-338F2712DBCD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3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351210-E133-4DF3-B330-1EE0A184CBFE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75E3F-0812-462C-9A47-338F2712DBCD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9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60350" y="188640"/>
            <a:ext cx="8648700" cy="43973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Паспорт проекта  «Оптимизация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процесса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планирования детьми старшего дошкольного возраста деятельности по подготовке к развлечению</a:t>
            </a:r>
            <a:r>
              <a:rPr lang="ru-RU" sz="1600" b="1" dirty="0" smtClean="0"/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33363" y="747501"/>
            <a:ext cx="8636000" cy="21009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33363" y="3275111"/>
            <a:ext cx="8636000" cy="11192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60350" y="747502"/>
            <a:ext cx="17700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36904" y="4777928"/>
            <a:ext cx="8621713" cy="7195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260350" y="2967334"/>
            <a:ext cx="25801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Обоснование выбора процесса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33363" y="4466502"/>
            <a:ext cx="122546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062823" y="706892"/>
            <a:ext cx="511677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Наименование органа власти: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казенное учреждение «Управление образования администрации муниципального района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Ивнянский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район» Белгородской области (МКУ «Управление образования»)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Наименование отдела 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МБДОУ детский сад общеразвивающего вида «Родничок»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Верхопенье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Ивнянского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Белгородской области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Границы процесса: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от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утреннего сбора,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котором дети узнают о предстоящем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развлечении до оценки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детьми своей деятельности по подготовке к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развлечению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начала  проекта: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17.02.2020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окончания проекта: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04.06.2020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63550" y="2848431"/>
            <a:ext cx="8315325" cy="201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26352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Microsoft YaHei" charset="-122"/>
              <a:cs typeface="Times New Roman" pitchFamily="18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26352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  <a:ea typeface="Microsoft YaHei" charset="-122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Обоснование выбора процесса:</a:t>
            </a:r>
            <a:b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1.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Ведущая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роль взрослого в планировании деятельности детей по подготовке к развлечению (отсутствие партнерского взаимодействия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).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Отсутствие визуализации планирования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деятельности.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Отсутствие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анализа и предъявления детьми результата своей запланированной деятельности.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263525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349250" indent="-349250">
              <a:buFont typeface="Arial" charset="0"/>
              <a:buAutoNum type="arabicPeriod"/>
            </a:pPr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350" y="4646219"/>
            <a:ext cx="8609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Повышение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удовлетворенности детей результатами своей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51520" y="5875750"/>
            <a:ext cx="8621713" cy="8656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lvl="0" indent="-342900" fontAlgn="base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Проявление детьми инициативы в  выборе 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деятельности.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Самостоятельность детей при реализации запланированного.</a:t>
            </a:r>
          </a:p>
          <a:p>
            <a:pPr marL="342900" lvl="0" indent="-342900" fontAlgn="base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Осуществление детьми самоконтроля и самооценки.</a:t>
            </a:r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260350" y="5567973"/>
            <a:ext cx="15199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Эффекты </a:t>
            </a:r>
            <a:r>
              <a:rPr lang="ru-RU" sz="1400" dirty="0">
                <a:solidFill>
                  <a:srgbClr val="FF0000"/>
                </a:solidFill>
                <a:latin typeface="+mn-lt"/>
              </a:rPr>
              <a:t>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6" t="20596" r="17809" b="2294"/>
          <a:stretch/>
        </p:blipFill>
        <p:spPr bwMode="auto">
          <a:xfrm>
            <a:off x="357932" y="1288086"/>
            <a:ext cx="1574871" cy="101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F:\фото и видео1 набор детей\средняя\100_06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18243" r="9252" b="11729"/>
          <a:stretch/>
        </p:blipFill>
        <p:spPr bwMode="auto">
          <a:xfrm>
            <a:off x="7150009" y="1136155"/>
            <a:ext cx="1719354" cy="102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8700" cy="6480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остигнутые результаты</a:t>
            </a:r>
            <a: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33245"/>
              </p:ext>
            </p:extLst>
          </p:nvPr>
        </p:nvGraphicFramePr>
        <p:xfrm>
          <a:off x="611560" y="1052736"/>
          <a:ext cx="7776864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5616624">
                <a:tc>
                  <a:txBody>
                    <a:bodyPr/>
                    <a:lstStyle/>
                    <a:p>
                      <a:pPr algn="ctr"/>
                      <a:endParaRPr lang="ru-RU" sz="2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удовлетворенности детей результатами своей деятельности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</a:t>
                      </a:r>
                    </a:p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Microsoft YaHei" charset="-122"/>
                          <a:cs typeface="Times New Roman" pitchFamily="18" charset="0"/>
                        </a:rPr>
                        <a:t>Проявление детьми инициативы в  выборе  деятельности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endParaRPr kumimoji="0" lang="ru-RU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Microsoft YaHei" charset="-122"/>
                          <a:cs typeface="Times New Roman" pitchFamily="18" charset="0"/>
                        </a:rPr>
                        <a:t>Самостоятельность детей при реализации запланированного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endParaRPr kumimoji="0" lang="ru-RU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Microsoft YaHei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ru-RU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Microsoft YaHei" charset="-122"/>
                          <a:cs typeface="Times New Roman" pitchFamily="18" charset="0"/>
                        </a:rPr>
                        <a:t>Осуществление детьми самоконтроля и самооценки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Стрелка: вправо 3"/>
          <p:cNvSpPr/>
          <p:nvPr/>
        </p:nvSpPr>
        <p:spPr>
          <a:xfrm rot="5400000">
            <a:off x="6277122" y="1557391"/>
            <a:ext cx="288032" cy="408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1475"/>
              </p:ext>
            </p:extLst>
          </p:nvPr>
        </p:nvGraphicFramePr>
        <p:xfrm>
          <a:off x="1331640" y="1720078"/>
          <a:ext cx="239992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9928"/>
              </a:tblGrid>
              <a:tr h="558264">
                <a:tc>
                  <a:txBody>
                    <a:bodyPr/>
                    <a:lstStyle/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+35%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Стрелка: вправо 3"/>
          <p:cNvSpPr/>
          <p:nvPr/>
        </p:nvSpPr>
        <p:spPr>
          <a:xfrm rot="5400000">
            <a:off x="6277122" y="3080873"/>
            <a:ext cx="288032" cy="408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: вправо 3"/>
          <p:cNvSpPr/>
          <p:nvPr/>
        </p:nvSpPr>
        <p:spPr>
          <a:xfrm rot="5400000">
            <a:off x="6277122" y="4521033"/>
            <a:ext cx="288032" cy="408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4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8700" cy="79208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остигнутые </a:t>
            </a:r>
            <a:r>
              <a:rPr lang="ru-RU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(было и стало</a:t>
            </a:r>
            <a: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удовлетворенности детей результатами своей деятельности</a:t>
            </a:r>
            <a:r>
              <a:rPr lang="ru-RU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26021"/>
              </p:ext>
            </p:extLst>
          </p:nvPr>
        </p:nvGraphicFramePr>
        <p:xfrm>
          <a:off x="611560" y="1844824"/>
          <a:ext cx="7776864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68015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БЫЛО: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63%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СТАЛО: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96%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87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удовлетворенности: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35%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СЧЕТ ВИЗУАЛИЗАЦИИ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ПЛАНИРОВАНИЯ ДЕЯТЕЛЬНОСТИ ДЕТЕЙ (ВНЕДРЕНИЕ ДОСКИ ЗАДАЧ, УСЛОВНЫХ ОБОЗНАЧЕНИЙ) И СООТВЕТСТВУЮЩЕЙ ЭТОЙ ВИЗУАЛИЗАЦИИ ОТЧЕТНОСТИ ПО РЕЗУЛЬТАТАМ ДЕЯТЕЛЬНОСТИ,  СОВМЕСТНОГО ОБСУЖДЕНИЯ ДЕЯТЕЛЬНОСТИ И ПРИНЯТИЯ РЕШЕНИЙ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14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279304" y="3784600"/>
            <a:ext cx="8621712" cy="29280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79304" y="748018"/>
            <a:ext cx="8637588" cy="29690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317500" y="942058"/>
            <a:ext cx="16446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315913" y="3832568"/>
            <a:ext cx="2189162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3115382" y="2676688"/>
            <a:ext cx="2682855" cy="11849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 А. </a:t>
            </a:r>
            <a:r>
              <a:rPr lang="ru-RU" altLang="ru-RU" sz="1200" kern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Атанова</a:t>
            </a:r>
            <a:endParaRPr lang="ru-RU" altLang="ru-RU" sz="1200" kern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/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заведующий </a:t>
            </a:r>
          </a:p>
          <a:p>
            <a:pPr lvl="0" algn="ctr" defTabSz="914400"/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 общеразвивающего </a:t>
            </a:r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вида «Родничок</a:t>
            </a:r>
            <a:r>
              <a:rPr lang="ru-RU" sz="1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/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Верхопенье</a:t>
            </a:r>
            <a:r>
              <a:rPr lang="ru-RU" sz="1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Ивнянского</a:t>
            </a:r>
            <a:r>
              <a:rPr lang="ru-RU" sz="1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Белгородской области</a:t>
            </a:r>
          </a:p>
          <a:p>
            <a:pPr algn="ctr">
              <a:buClr>
                <a:srgbClr val="002960"/>
              </a:buClr>
              <a:defRPr/>
            </a:pP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3529211" y="810898"/>
            <a:ext cx="1855195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200" b="1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Заказчик проекта</a:t>
            </a:r>
            <a:endParaRPr lang="en-US" altLang="ru-RU" sz="1200" b="1" kern="0" dirty="0" smtClean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948733" y="781886"/>
            <a:ext cx="2559034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200" b="1" kern="0" dirty="0" smtClean="0">
                <a:solidFill>
                  <a:srgbClr val="00295C"/>
                </a:solidFill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endParaRPr lang="en-US" altLang="ru-RU" sz="1200" b="1" kern="0" dirty="0" smtClean="0">
              <a:solidFill>
                <a:srgbClr val="0029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2</a:t>
            </a:fld>
            <a:endParaRPr lang="ru-RU" sz="1400" dirty="0"/>
          </a:p>
        </p:txBody>
      </p:sp>
      <p:sp>
        <p:nvSpPr>
          <p:cNvPr id="26" name="Rectangle 53"/>
          <p:cNvSpPr txBox="1">
            <a:spLocks noChangeArrowheads="1"/>
          </p:cNvSpPr>
          <p:nvPr/>
        </p:nvSpPr>
        <p:spPr bwMode="auto">
          <a:xfrm>
            <a:off x="6012160" y="2676688"/>
            <a:ext cx="2773927" cy="11849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 И. Шабалина,</a:t>
            </a:r>
          </a:p>
          <a:p>
            <a:pPr lvl="0" algn="ctr" defTabSz="914400">
              <a:defRPr/>
            </a:pPr>
            <a:r>
              <a:rPr lang="ru-RU" sz="1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тарший </a:t>
            </a:r>
            <a:r>
              <a:rPr lang="ru-RU" sz="1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14400">
              <a:defRPr/>
            </a:pPr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 общеразвивающего вида «Родничок» </a:t>
            </a:r>
          </a:p>
          <a:p>
            <a:pPr lvl="0" algn="ctr" defTabSz="914400">
              <a:defRPr/>
            </a:pPr>
            <a:r>
              <a:rPr lang="ru-RU" sz="1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Верхопенье</a:t>
            </a:r>
            <a:r>
              <a:rPr lang="ru-RU" sz="1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Ивнянского</a:t>
            </a:r>
            <a:r>
              <a:rPr lang="ru-RU" sz="1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Белгородской области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 </a:t>
            </a:r>
            <a:endParaRPr lang="ru-RU" altLang="ru-RU" sz="1000" kern="0" dirty="0">
              <a:solidFill>
                <a:srgbClr val="00295C"/>
              </a:solidFill>
            </a:endParaRPr>
          </a:p>
        </p:txBody>
      </p:sp>
      <p:sp>
        <p:nvSpPr>
          <p:cNvPr id="33" name="Rectangle 53"/>
          <p:cNvSpPr txBox="1">
            <a:spLocks noChangeArrowheads="1"/>
          </p:cNvSpPr>
          <p:nvPr/>
        </p:nvSpPr>
        <p:spPr bwMode="auto">
          <a:xfrm>
            <a:off x="1374851" y="5730370"/>
            <a:ext cx="3458273" cy="8233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Е. В. Бабина,</a:t>
            </a:r>
          </a:p>
          <a:p>
            <a:pPr lvl="0" algn="ctr" defTabSz="914400"/>
            <a:r>
              <a:rPr lang="ru-RU" altLang="ru-RU" sz="105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105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оспитатель </a:t>
            </a:r>
          </a:p>
          <a:p>
            <a:pPr lvl="0" algn="ctr" defTabSz="914400"/>
            <a:r>
              <a:rPr lang="ru-RU" sz="105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0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 общеразвивающего вида «Родничок» </a:t>
            </a:r>
          </a:p>
          <a:p>
            <a:pPr lvl="0" algn="ctr" defTabSz="914400"/>
            <a:r>
              <a:rPr lang="ru-RU" sz="10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Верхопенье</a:t>
            </a:r>
            <a:r>
              <a:rPr lang="ru-RU" sz="10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Ивнянского</a:t>
            </a:r>
            <a:r>
              <a:rPr lang="ru-RU" sz="10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Белгородской области</a:t>
            </a:r>
          </a:p>
          <a:p>
            <a:pPr algn="ctr">
              <a:buClr>
                <a:srgbClr val="002960"/>
              </a:buClr>
              <a:defRPr/>
            </a:pP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35" name="Rectangle 53"/>
          <p:cNvSpPr txBox="1">
            <a:spLocks noChangeArrowheads="1"/>
          </p:cNvSpPr>
          <p:nvPr/>
        </p:nvSpPr>
        <p:spPr bwMode="auto">
          <a:xfrm>
            <a:off x="5235766" y="5707286"/>
            <a:ext cx="3528392" cy="8463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Н. В. Воронкова,</a:t>
            </a:r>
          </a:p>
          <a:p>
            <a:pPr lvl="0" algn="ctr" defTabSz="914400"/>
            <a:r>
              <a:rPr lang="ru-RU" altLang="ru-RU" sz="11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11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оспитатель </a:t>
            </a:r>
          </a:p>
          <a:p>
            <a:pPr lvl="0" algn="ctr" defTabSz="914400"/>
            <a:r>
              <a:rPr lang="ru-RU" sz="1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 общеразвивающего вида «Родничок» </a:t>
            </a:r>
          </a:p>
          <a:p>
            <a:pPr lvl="0" algn="ctr" defTabSz="914400"/>
            <a:r>
              <a:rPr lang="ru-RU" sz="1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Верхопенье</a:t>
            </a:r>
            <a:r>
              <a:rPr lang="ru-RU" sz="1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Ивнянского</a:t>
            </a:r>
            <a:r>
              <a:rPr lang="ru-RU" sz="1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Белгородской области</a:t>
            </a:r>
          </a:p>
          <a:p>
            <a:pPr algn="ctr">
              <a:buClr>
                <a:srgbClr val="002960"/>
              </a:buClr>
              <a:defRPr/>
            </a:pPr>
            <a:endParaRPr lang="ru-RU" altLang="ru-RU" sz="1000" kern="0" dirty="0">
              <a:solidFill>
                <a:srgbClr val="00295C"/>
              </a:solidFill>
            </a:endParaRPr>
          </a:p>
        </p:txBody>
      </p:sp>
      <p:pic>
        <p:nvPicPr>
          <p:cNvPr id="36" name="Рисунок 35" descr="C:\Users\маша\Desktop\IMG_20180305_14532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9" t="5303" r="26272" b="12864"/>
          <a:stretch/>
        </p:blipFill>
        <p:spPr bwMode="auto">
          <a:xfrm>
            <a:off x="6478431" y="3920818"/>
            <a:ext cx="1064989" cy="1611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Дом\Desktop\20191023_1015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37"/>
          <a:stretch/>
        </p:blipFill>
        <p:spPr bwMode="auto">
          <a:xfrm rot="5400000">
            <a:off x="6601468" y="1198344"/>
            <a:ext cx="1470548" cy="1064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ом\Desktop\atano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95" y="1052214"/>
            <a:ext cx="1197827" cy="151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уральские-каникулы.рф/files/product/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3" y="1827167"/>
            <a:ext cx="1660855" cy="10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Дом\Desktop\IMG_49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6" t="8068" r="18264"/>
          <a:stretch/>
        </p:blipFill>
        <p:spPr bwMode="auto">
          <a:xfrm>
            <a:off x="2666207" y="3986555"/>
            <a:ext cx="1188644" cy="155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107950" y="3573463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5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227763" y="1916113"/>
            <a:ext cx="50323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4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211638" y="1916113"/>
            <a:ext cx="50323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950" y="1916113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222750" y="3605213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6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051050" y="1916113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2</a:t>
            </a:r>
          </a:p>
        </p:txBody>
      </p:sp>
      <p:sp>
        <p:nvSpPr>
          <p:cNvPr id="15371" name="Заголовок 1"/>
          <p:cNvSpPr>
            <a:spLocks noGrp="1"/>
          </p:cNvSpPr>
          <p:nvPr>
            <p:ph type="title"/>
          </p:nvPr>
        </p:nvSpPr>
        <p:spPr>
          <a:xfrm>
            <a:off x="0" y="957263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Карта текущего состояния процесса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Оптимизация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процесса планирования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детьми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старшего дошкольного возраста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подготовке к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развлечению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763" y="115888"/>
            <a:ext cx="9217025" cy="6477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Введение в предметную область </a:t>
            </a:r>
          </a:p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(описание ситуации «как есть»)</a:t>
            </a:r>
            <a:endParaRPr lang="ru-RU" sz="2800" b="1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979613" y="278130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10" idx="1"/>
            <a:endCxn id="10" idx="3"/>
          </p:cNvCxnSpPr>
          <p:nvPr/>
        </p:nvCxnSpPr>
        <p:spPr>
          <a:xfrm>
            <a:off x="125413" y="5275263"/>
            <a:ext cx="646112" cy="1095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трелка вправо 22"/>
          <p:cNvSpPr/>
          <p:nvPr/>
        </p:nvSpPr>
        <p:spPr>
          <a:xfrm>
            <a:off x="4067175" y="2781300"/>
            <a:ext cx="287338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6156325" y="2781300"/>
            <a:ext cx="287338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8243888" y="278130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663" name="TextBox 48"/>
          <p:cNvSpPr txBox="1">
            <a:spLocks noChangeArrowheads="1"/>
          </p:cNvSpPr>
          <p:nvPr/>
        </p:nvSpPr>
        <p:spPr bwMode="auto">
          <a:xfrm>
            <a:off x="39688" y="6484938"/>
            <a:ext cx="6583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Удовлетворенность детьми результатами своей деятельности – 63%.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427788" y="3590925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7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9E2906D0-9680-44C4-B0A2-34385DA4E309}" type="slidenum">
              <a:rPr lang="ru-RU" b="1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0" name="Пятно 1 60"/>
          <p:cNvSpPr/>
          <p:nvPr/>
        </p:nvSpPr>
        <p:spPr>
          <a:xfrm>
            <a:off x="125413" y="507365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1" name="Пятно 1 60"/>
          <p:cNvSpPr/>
          <p:nvPr/>
        </p:nvSpPr>
        <p:spPr>
          <a:xfrm>
            <a:off x="125413" y="541655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2" name="Пятно 1 60"/>
          <p:cNvSpPr/>
          <p:nvPr/>
        </p:nvSpPr>
        <p:spPr>
          <a:xfrm>
            <a:off x="171450" y="5722938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79388" y="598328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4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227856" y="2276872"/>
          <a:ext cx="1751856" cy="1097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lt1"/>
                          </a:solidFill>
                          <a:cs typeface="+mn-cs"/>
                        </a:rPr>
                        <a:t>Воспитатель</a:t>
                      </a:r>
                      <a:r>
                        <a:rPr lang="ru-RU" sz="900" b="1" baseline="0" dirty="0" smtClean="0">
                          <a:solidFill>
                            <a:schemeClr val="lt1"/>
                          </a:solidFill>
                          <a:cs typeface="+mn-cs"/>
                        </a:rPr>
                        <a:t> - Дети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Утренний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сбор, воспитатель сообщает о предстоящем развлечении и необходимости подготовки к нему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endParaRPr lang="ru-RU" sz="9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" name="Стрелка вправо 77"/>
          <p:cNvSpPr/>
          <p:nvPr/>
        </p:nvSpPr>
        <p:spPr>
          <a:xfrm>
            <a:off x="2281238" y="4221163"/>
            <a:ext cx="2016125" cy="3238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Стрелка вправо 78"/>
          <p:cNvSpPr/>
          <p:nvPr/>
        </p:nvSpPr>
        <p:spPr>
          <a:xfrm>
            <a:off x="34925" y="4221163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7" name="Стрелка вправо 86"/>
          <p:cNvSpPr/>
          <p:nvPr/>
        </p:nvSpPr>
        <p:spPr>
          <a:xfrm>
            <a:off x="6478588" y="4329113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781050" y="5257800"/>
          <a:ext cx="7788275" cy="11335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788275"/>
              </a:tblGrid>
              <a:tr h="310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Пассивная роль детей (не</a:t>
                      </a:r>
                      <a:r>
                        <a:rPr lang="ru-RU" alt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проявляют инициативу</a:t>
                      </a:r>
                      <a:r>
                        <a:rPr lang="ru-RU" alt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4" marR="91424" marT="45704" marB="45704"/>
                </a:tc>
              </a:tr>
              <a:tr h="274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Невнимательность</a:t>
                      </a:r>
                      <a:r>
                        <a:rPr lang="ru-RU" alt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</a:t>
                      </a:r>
                      <a:endParaRPr lang="ru-RU" alt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4" marR="91424" marT="45704" marB="45704"/>
                </a:tc>
              </a:tr>
              <a:tr h="274269">
                <a:tc>
                  <a:txBody>
                    <a:bodyPr/>
                    <a:lstStyle/>
                    <a:p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Слабая заинтересованность детей в результатах своего труда</a:t>
                      </a:r>
                    </a:p>
                  </a:txBody>
                  <a:tcPr marL="91424" marR="91424" marT="45704" marB="45704"/>
                </a:tc>
              </a:tr>
              <a:tr h="274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оценке результатов деятельности не все дети принимают</a:t>
                      </a:r>
                      <a:r>
                        <a:rPr lang="ru-RU" alt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участие</a:t>
                      </a:r>
                      <a:endParaRPr lang="ru-RU" alt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4" marR="91424" marT="45704" marB="45704"/>
                </a:tc>
              </a:tr>
            </a:tbl>
          </a:graphicData>
        </a:graphic>
      </p:graphicFrame>
      <p:sp>
        <p:nvSpPr>
          <p:cNvPr id="100" name="Пятно 1 60"/>
          <p:cNvSpPr/>
          <p:nvPr/>
        </p:nvSpPr>
        <p:spPr>
          <a:xfrm>
            <a:off x="3287713" y="1795463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3" name="Пятно 1 60"/>
          <p:cNvSpPr/>
          <p:nvPr/>
        </p:nvSpPr>
        <p:spPr>
          <a:xfrm>
            <a:off x="7812088" y="3338513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0" y="2276872"/>
            <a:ext cx="251520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605143" y="3360572"/>
            <a:ext cx="2880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ВЫХОД</a:t>
            </a:r>
          </a:p>
        </p:txBody>
      </p:sp>
      <p:sp>
        <p:nvSpPr>
          <p:cNvPr id="27690" name="Прямоугольник 54"/>
          <p:cNvSpPr>
            <a:spLocks noChangeArrowheads="1"/>
          </p:cNvSpPr>
          <p:nvPr/>
        </p:nvSpPr>
        <p:spPr bwMode="auto">
          <a:xfrm>
            <a:off x="2446338" y="4919663"/>
            <a:ext cx="3457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Условные обозначения: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2267744" y="2276872"/>
          <a:ext cx="1751856" cy="1097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lt1"/>
                          </a:solidFill>
                          <a:cs typeface="+mn-cs"/>
                        </a:rPr>
                        <a:t>Воспитатель</a:t>
                      </a:r>
                      <a:r>
                        <a:rPr lang="ru-RU" sz="900" b="1" baseline="0" dirty="0" smtClean="0">
                          <a:solidFill>
                            <a:schemeClr val="lt1"/>
                          </a:solidFill>
                          <a:cs typeface="+mn-cs"/>
                        </a:rPr>
                        <a:t> - Дети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Воспитатель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определяет и доводит до сведения детей какие атрибуты нужны для проведения развлечения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endParaRPr lang="ru-RU" sz="9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4427984" y="2276872"/>
          <a:ext cx="1751856" cy="12279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2266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Воспитатель - Дети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770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Воспитатель  определяет каким способом будут изготавливаться атрибуты (аппликация, рисование)</a:t>
                      </a:r>
                    </a:p>
                  </a:txBody>
                  <a:tcPr/>
                </a:tc>
              </a:tr>
              <a:tr h="226692">
                <a:tc>
                  <a:txBody>
                    <a:bodyPr/>
                    <a:lstStyle/>
                    <a:p>
                      <a:pPr algn="ctr"/>
                      <a:endParaRPr lang="ru-RU" sz="9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6516216" y="2276872"/>
          <a:ext cx="1751856" cy="822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Воспитатель - Дети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Определение материалов для работы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endParaRPr lang="ru-RU" sz="9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323528" y="3861048"/>
          <a:ext cx="1751856" cy="960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Воспитатель - Дети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Распределение  детей по подгруппам для изготовления атрибутов к развлечению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endParaRPr lang="ru-RU" sz="9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9" name="Пятно 1 60"/>
          <p:cNvSpPr/>
          <p:nvPr/>
        </p:nvSpPr>
        <p:spPr>
          <a:xfrm>
            <a:off x="1460500" y="3429000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graphicFrame>
        <p:nvGraphicFramePr>
          <p:cNvPr id="72" name="Таблица 71"/>
          <p:cNvGraphicFramePr>
            <a:graphicFrameLocks noGrp="1"/>
          </p:cNvGraphicFramePr>
          <p:nvPr/>
        </p:nvGraphicFramePr>
        <p:xfrm>
          <a:off x="4680533" y="3899218"/>
          <a:ext cx="1656184" cy="960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56184"/>
              </a:tblGrid>
              <a:tr h="1834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Воспитатель - Дети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Итоговый сбор, подведение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итогов (все ли атрибуты готовы)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6853287" y="3780473"/>
          <a:ext cx="1751856" cy="1097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Воспитатель - Дети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Оценка детьми результатов своей деятельности (высказывания детей по желанию)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8" name="Пятно 1 60"/>
          <p:cNvSpPr/>
          <p:nvPr/>
        </p:nvSpPr>
        <p:spPr>
          <a:xfrm>
            <a:off x="7812088" y="1916113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90" name="Пятно 1 60"/>
          <p:cNvSpPr/>
          <p:nvPr/>
        </p:nvSpPr>
        <p:spPr>
          <a:xfrm>
            <a:off x="2627313" y="1795463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91" name="Пятно 1 60"/>
          <p:cNvSpPr/>
          <p:nvPr/>
        </p:nvSpPr>
        <p:spPr>
          <a:xfrm>
            <a:off x="5581650" y="1916113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96" name="Пятно 1 60"/>
          <p:cNvSpPr/>
          <p:nvPr/>
        </p:nvSpPr>
        <p:spPr>
          <a:xfrm>
            <a:off x="4948238" y="350043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0" name="Пятно 1 60"/>
          <p:cNvSpPr/>
          <p:nvPr/>
        </p:nvSpPr>
        <p:spPr>
          <a:xfrm>
            <a:off x="5653088" y="3476625"/>
            <a:ext cx="647700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7703" name="TextBox 48"/>
          <p:cNvSpPr txBox="1">
            <a:spLocks noChangeArrowheads="1"/>
          </p:cNvSpPr>
          <p:nvPr/>
        </p:nvSpPr>
        <p:spPr bwMode="auto">
          <a:xfrm>
            <a:off x="2168525" y="3862388"/>
            <a:ext cx="21288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Практическая деятельность по изготовлению атрибутов</a:t>
            </a:r>
          </a:p>
        </p:txBody>
      </p:sp>
    </p:spTree>
    <p:extLst>
      <p:ext uri="{BB962C8B-B14F-4D97-AF65-F5344CB8AC3E}">
        <p14:creationId xmlns:p14="http://schemas.microsoft.com/office/powerpoint/2010/main" val="3344895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889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Пирамида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 процесса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Оптимизация процесса планирования детьми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 деятельности по подготовке к развлечению»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4</a:t>
            </a:fld>
            <a:endParaRPr lang="ru-RU" sz="140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944316" y="1032272"/>
            <a:ext cx="7183438" cy="5661025"/>
          </a:xfrm>
          <a:prstGeom prst="triangle">
            <a:avLst>
              <a:gd name="adj" fmla="val 4963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762822" y="2222064"/>
            <a:ext cx="1512888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902884" y="1989137"/>
            <a:ext cx="1232763" cy="231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Федеральный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4599" y="2765822"/>
            <a:ext cx="2129337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835054" y="2534047"/>
            <a:ext cx="1368425" cy="231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Региональный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00338" y="6345636"/>
            <a:ext cx="3725863" cy="34766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Уровень </a:t>
            </a:r>
            <a:r>
              <a:rPr lang="ru-RU" sz="1400" b="1" dirty="0" smtClean="0"/>
              <a:t>образовательной организации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0" name="Пятно 1 19"/>
          <p:cNvSpPr/>
          <p:nvPr/>
        </p:nvSpPr>
        <p:spPr>
          <a:xfrm>
            <a:off x="2284570" y="3636772"/>
            <a:ext cx="503238" cy="35877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87808" y="3660552"/>
            <a:ext cx="3368368" cy="3603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Пассивная роль детей (не проявляют инициативу)</a:t>
            </a:r>
          </a:p>
        </p:txBody>
      </p:sp>
      <p:sp>
        <p:nvSpPr>
          <p:cNvPr id="22" name="Пятно 1 21"/>
          <p:cNvSpPr/>
          <p:nvPr/>
        </p:nvSpPr>
        <p:spPr>
          <a:xfrm>
            <a:off x="1929605" y="4239578"/>
            <a:ext cx="504825" cy="433387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11411" y="4312602"/>
            <a:ext cx="3888781" cy="3603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Невнимательность детей</a:t>
            </a:r>
          </a:p>
        </p:txBody>
      </p:sp>
      <p:sp>
        <p:nvSpPr>
          <p:cNvPr id="24" name="Пятно 1 23"/>
          <p:cNvSpPr/>
          <p:nvPr/>
        </p:nvSpPr>
        <p:spPr>
          <a:xfrm>
            <a:off x="1407146" y="4853147"/>
            <a:ext cx="403225" cy="4318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70139" y="5517232"/>
            <a:ext cx="5450133" cy="4681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оценке результатов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запланированной деятельности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все дети принимают участие</a:t>
            </a:r>
          </a:p>
        </p:txBody>
      </p:sp>
      <p:sp>
        <p:nvSpPr>
          <p:cNvPr id="26" name="Пятно 1 25"/>
          <p:cNvSpPr/>
          <p:nvPr/>
        </p:nvSpPr>
        <p:spPr>
          <a:xfrm>
            <a:off x="1043608" y="5589240"/>
            <a:ext cx="363538" cy="433388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29605" y="4926172"/>
            <a:ext cx="4802635" cy="358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Слабая заинтересованность детей в результатах своего труда</a:t>
            </a:r>
          </a:p>
        </p:txBody>
      </p:sp>
    </p:spTree>
    <p:extLst>
      <p:ext uri="{BB962C8B-B14F-4D97-AF65-F5344CB8AC3E}">
        <p14:creationId xmlns:p14="http://schemas.microsoft.com/office/powerpoint/2010/main" val="369448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5</a:t>
            </a:fld>
            <a:endParaRPr lang="ru-RU" altLang="ru-RU" b="1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8" y="0"/>
            <a:ext cx="8686800" cy="47667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проблем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«5 почему?»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7946588" y="181044"/>
            <a:ext cx="1297489" cy="73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100" b="1" dirty="0" smtClean="0">
                <a:solidFill>
                  <a:schemeClr val="tx2"/>
                </a:solidFill>
              </a:rPr>
              <a:t>Вклад в </a:t>
            </a:r>
          </a:p>
          <a:p>
            <a:pPr algn="ctr" eaLnBrk="1" hangingPunct="1"/>
            <a:r>
              <a:rPr lang="ru-RU" altLang="ru-RU" sz="1100" b="1" dirty="0" smtClean="0">
                <a:solidFill>
                  <a:schemeClr val="tx2"/>
                </a:solidFill>
              </a:rPr>
              <a:t>достижение </a:t>
            </a:r>
          </a:p>
          <a:p>
            <a:pPr algn="ctr" eaLnBrk="1" hangingPunct="1"/>
            <a:r>
              <a:rPr lang="ru-RU" altLang="ru-RU" sz="1100" b="1" dirty="0" smtClean="0">
                <a:solidFill>
                  <a:schemeClr val="tx2"/>
                </a:solidFill>
              </a:rPr>
              <a:t>цели, </a:t>
            </a:r>
          </a:p>
          <a:p>
            <a:pPr algn="ctr" eaLnBrk="1" hangingPunct="1"/>
            <a:r>
              <a:rPr lang="ru-RU" altLang="ru-RU" sz="1100" b="1" dirty="0" smtClean="0">
                <a:solidFill>
                  <a:schemeClr val="tx2"/>
                </a:solidFill>
              </a:rPr>
              <a:t>%</a:t>
            </a:r>
            <a:endParaRPr lang="ru-RU" altLang="ru-RU" sz="1100" b="1" dirty="0">
              <a:solidFill>
                <a:schemeClr val="tx2"/>
              </a:solidFill>
            </a:endParaRP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175284" y="548680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5943464" y="551149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145210" y="855073"/>
            <a:ext cx="2211632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Пассивная роль детей (не проявляют инициативу)</a:t>
            </a: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5175551" y="916627"/>
            <a:ext cx="2775753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обсуждение и принятие решений (взрослый и дети партнеры)</a:t>
            </a: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8449189" y="3620197"/>
            <a:ext cx="660660" cy="266869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35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949" y="970812"/>
            <a:ext cx="7868355" cy="1079399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2005706" y="1520146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4873065" y="1482084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82949" y="2596624"/>
            <a:ext cx="2070251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Невнимательность детей</a:t>
            </a:r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5222466" y="2210883"/>
            <a:ext cx="2545446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доски задач, условных обозначений (схематические изображения предметов, картинки)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6169" y="2263299"/>
            <a:ext cx="7865135" cy="1282343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2040448" y="279572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4930019" y="2781358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156765" y="3651225"/>
            <a:ext cx="1739106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Слабая заинтересованность детей в результатах своего труда</a:t>
            </a:r>
          </a:p>
        </p:txBody>
      </p:sp>
      <p:sp>
        <p:nvSpPr>
          <p:cNvPr id="25621" name="TextBox 41"/>
          <p:cNvSpPr txBox="1">
            <a:spLocks noChangeArrowheads="1"/>
          </p:cNvSpPr>
          <p:nvPr/>
        </p:nvSpPr>
        <p:spPr bwMode="auto">
          <a:xfrm>
            <a:off x="5389319" y="3698415"/>
            <a:ext cx="2381924" cy="16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Демонстрация детьми результата своей практической деятельности с опорой на доску задач (что запланировано – что сделано)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23660" y="3714862"/>
            <a:ext cx="7827645" cy="1586171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2040448" y="4399203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4941694" y="4390979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175284" y="5472905"/>
            <a:ext cx="2005047" cy="11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оценке результатов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запланированной деятельности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все дети принимают участие</a:t>
            </a:r>
          </a:p>
        </p:txBody>
      </p:sp>
      <p:sp>
        <p:nvSpPr>
          <p:cNvPr id="25627" name="TextBox 41"/>
          <p:cNvSpPr txBox="1">
            <a:spLocks noChangeArrowheads="1"/>
          </p:cNvSpPr>
          <p:nvPr/>
        </p:nvSpPr>
        <p:spPr bwMode="auto">
          <a:xfrm>
            <a:off x="5404621" y="5417816"/>
            <a:ext cx="2423041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Предложить детям выразить свое отношение к проделанной работе, ее результатам с помощью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56765" y="5518868"/>
            <a:ext cx="7794540" cy="1224568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1978575" y="5944823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4941693" y="5943756"/>
            <a:ext cx="174625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авая фигурная скобка 40"/>
          <p:cNvSpPr/>
          <p:nvPr/>
        </p:nvSpPr>
        <p:spPr>
          <a:xfrm>
            <a:off x="7951305" y="1460426"/>
            <a:ext cx="461234" cy="4564028"/>
          </a:xfrm>
          <a:prstGeom prst="rightBrace">
            <a:avLst/>
          </a:prstGeom>
          <a:ln w="57150">
            <a:solidFill>
              <a:srgbClr val="3862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27" y="6444427"/>
            <a:ext cx="696590" cy="29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341231" y="551149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tx2"/>
                </a:solidFill>
              </a:rPr>
              <a:t>Первопричина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1" name="TextBox 41"/>
          <p:cNvSpPr txBox="1">
            <a:spLocks noChangeArrowheads="1"/>
          </p:cNvSpPr>
          <p:nvPr/>
        </p:nvSpPr>
        <p:spPr bwMode="auto">
          <a:xfrm>
            <a:off x="2277890" y="916628"/>
            <a:ext cx="2648184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Воспитатель не проявляет интереса к мнению детей </a:t>
            </a: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(отсутствие партнерского взаимодействия)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2234009" y="2210883"/>
            <a:ext cx="2897662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Отсутствие визуализации (наглядности, схематического изображения предметов). Формы мышления дошкольников наглядно-действенное, наглядно-образное</a:t>
            </a:r>
          </a:p>
        </p:txBody>
      </p:sp>
      <p:sp>
        <p:nvSpPr>
          <p:cNvPr id="33" name="TextBox 41"/>
          <p:cNvSpPr txBox="1">
            <a:spLocks noChangeArrowheads="1"/>
          </p:cNvSpPr>
          <p:nvPr/>
        </p:nvSpPr>
        <p:spPr bwMode="auto">
          <a:xfrm>
            <a:off x="2312193" y="4106703"/>
            <a:ext cx="264818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Отсутствует визуализация общего и индивидуального объема работы </a:t>
            </a:r>
          </a:p>
        </p:txBody>
      </p:sp>
      <p:sp>
        <p:nvSpPr>
          <p:cNvPr id="34" name="TextBox 41"/>
          <p:cNvSpPr txBox="1">
            <a:spLocks noChangeArrowheads="1"/>
          </p:cNvSpPr>
          <p:nvPr/>
        </p:nvSpPr>
        <p:spPr bwMode="auto">
          <a:xfrm>
            <a:off x="2293510" y="5664037"/>
            <a:ext cx="2648184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Отсутствие времени на то, чтобы выслушать мнение всех детей</a:t>
            </a:r>
          </a:p>
        </p:txBody>
      </p:sp>
      <p:sp>
        <p:nvSpPr>
          <p:cNvPr id="35" name="Стрелка: вправо 3"/>
          <p:cNvSpPr/>
          <p:nvPr/>
        </p:nvSpPr>
        <p:spPr>
          <a:xfrm>
            <a:off x="7683930" y="5943755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: вправо 3"/>
          <p:cNvSpPr/>
          <p:nvPr/>
        </p:nvSpPr>
        <p:spPr>
          <a:xfrm>
            <a:off x="7677907" y="4399203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трелка: вправо 3"/>
          <p:cNvSpPr/>
          <p:nvPr/>
        </p:nvSpPr>
        <p:spPr>
          <a:xfrm>
            <a:off x="7680599" y="2781357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: вправо 3"/>
          <p:cNvSpPr/>
          <p:nvPr/>
        </p:nvSpPr>
        <p:spPr>
          <a:xfrm>
            <a:off x="7683930" y="1440327"/>
            <a:ext cx="174625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4139952" y="4848653"/>
            <a:ext cx="50323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4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75661" y="4725466"/>
            <a:ext cx="503237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950" y="1916113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419872" y="2276475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2</a:t>
            </a:r>
          </a:p>
        </p:txBody>
      </p:sp>
      <p:sp>
        <p:nvSpPr>
          <p:cNvPr id="15371" name="Заголовок 1"/>
          <p:cNvSpPr>
            <a:spLocks noGrp="1"/>
          </p:cNvSpPr>
          <p:nvPr>
            <p:ph type="title"/>
          </p:nvPr>
        </p:nvSpPr>
        <p:spPr>
          <a:xfrm>
            <a:off x="0" y="957263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Карта целевого состояния процесса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Оптимизация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процесса планирования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детьми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старшего дошкольного возраста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подготовке к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развлечению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763" y="115888"/>
            <a:ext cx="9217025" cy="6477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Введение в предметную область </a:t>
            </a:r>
          </a:p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(описание ситуации «как БУДЕТ»)</a:t>
            </a:r>
            <a:endParaRPr lang="ru-RU" sz="2800" b="1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720848" y="2779799"/>
            <a:ext cx="943651" cy="4316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6192180" y="3211475"/>
            <a:ext cx="2160240" cy="4208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904010" y="5517232"/>
            <a:ext cx="1019100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6588224" y="5470170"/>
            <a:ext cx="1368152" cy="4791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73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500813"/>
            <a:ext cx="34766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5CB658B7-F1A8-4336-AB45-BC252C207F0E}" type="slidenum">
              <a:rPr lang="ru-RU" b="1" smtClean="0">
                <a:solidFill>
                  <a:srgbClr val="215968"/>
                </a:solidFill>
              </a:rPr>
              <a:pPr algn="ctr" eaLnBrk="1" hangingPunct="1"/>
              <a:t>6</a:t>
            </a:fld>
            <a:endParaRPr lang="ru-RU" b="1" smtClean="0">
              <a:solidFill>
                <a:srgbClr val="215968"/>
              </a:solidFill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27027"/>
              </p:ext>
            </p:extLst>
          </p:nvPr>
        </p:nvGraphicFramePr>
        <p:xfrm>
          <a:off x="265394" y="2282959"/>
          <a:ext cx="2418886" cy="960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1888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lt1"/>
                          </a:solidFill>
                          <a:cs typeface="+mn-cs"/>
                        </a:rPr>
                        <a:t>Воспитатель</a:t>
                      </a:r>
                      <a:r>
                        <a:rPr lang="ru-RU" sz="900" b="1" baseline="0" dirty="0" smtClean="0">
                          <a:solidFill>
                            <a:schemeClr val="lt1"/>
                          </a:solidFill>
                          <a:cs typeface="+mn-cs"/>
                        </a:rPr>
                        <a:t> - Дети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Утренний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сбор, воспитатель сообщает о предстоящем развлечении и необходимости подготовки к нему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endParaRPr lang="ru-RU" sz="9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0" y="2276872"/>
            <a:ext cx="251520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ВХОД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377679"/>
              </p:ext>
            </p:extLst>
          </p:nvPr>
        </p:nvGraphicFramePr>
        <p:xfrm>
          <a:off x="3673882" y="2636837"/>
          <a:ext cx="2471936" cy="1097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71936"/>
              </a:tblGrid>
              <a:tr h="183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lt1"/>
                          </a:solidFill>
                          <a:cs typeface="+mn-cs"/>
                        </a:rPr>
                        <a:t>Воспитатель</a:t>
                      </a:r>
                      <a:r>
                        <a:rPr lang="ru-RU" sz="900" b="1" baseline="0" dirty="0" smtClean="0">
                          <a:solidFill>
                            <a:schemeClr val="lt1"/>
                          </a:solidFill>
                          <a:cs typeface="+mn-cs"/>
                        </a:rPr>
                        <a:t> - Дети</a:t>
                      </a:r>
                      <a:endParaRPr lang="ru-RU" sz="900" b="1" dirty="0" smtClean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Обсуждение сценария развлечения: определение необходимых 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атрибутов </a:t>
                      </a:r>
                    </a:p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и их схематическое отображение на доске задач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endParaRPr lang="ru-RU" sz="9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629939"/>
              </p:ext>
            </p:extLst>
          </p:nvPr>
        </p:nvGraphicFramePr>
        <p:xfrm>
          <a:off x="612774" y="5110206"/>
          <a:ext cx="2231033" cy="12279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31033"/>
              </a:tblGrid>
              <a:tr h="2266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Воспитатель - Дети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770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Определение  способа изготовления атрибутов (аппликация, рисование)</a:t>
                      </a:r>
                    </a:p>
                  </a:txBody>
                  <a:tcPr/>
                </a:tc>
              </a:tr>
              <a:tr h="226692">
                <a:tc>
                  <a:txBody>
                    <a:bodyPr/>
                    <a:lstStyle/>
                    <a:p>
                      <a:pPr algn="ctr"/>
                      <a:endParaRPr lang="ru-RU" sz="9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34082"/>
              </p:ext>
            </p:extLst>
          </p:nvPr>
        </p:nvGraphicFramePr>
        <p:xfrm>
          <a:off x="4211960" y="5169967"/>
          <a:ext cx="2088232" cy="100811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88232"/>
              </a:tblGrid>
              <a:tr h="1834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Воспитатель - Дети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Определение материалов для работы и их схематическое отображение на доске задач</a:t>
                      </a:r>
                    </a:p>
                  </a:txBody>
                  <a:tcPr/>
                </a:tc>
              </a:tr>
              <a:tr h="276592">
                <a:tc>
                  <a:txBody>
                    <a:bodyPr/>
                    <a:lstStyle/>
                    <a:p>
                      <a:pPr algn="ctr"/>
                      <a:endParaRPr lang="ru-RU" sz="9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Скругленная прямоугольная выноска 30"/>
          <p:cNvSpPr/>
          <p:nvPr/>
        </p:nvSpPr>
        <p:spPr>
          <a:xfrm>
            <a:off x="5949978" y="1556792"/>
            <a:ext cx="1322322" cy="1080045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Совместное обсуждение и принятие решений (взрослый и дети партнеры)</a:t>
            </a: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7433667" y="1700808"/>
            <a:ext cx="1467640" cy="1382331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доски задач, условных обозначений (схематические изображения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атрибутов)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2232223" y="3876711"/>
            <a:ext cx="1439268" cy="1138238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Совместное обсуждение и принятие решений (взрослый и дети партнеры)</a:t>
            </a: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5687279" y="3947590"/>
            <a:ext cx="1867295" cy="1138238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доски задач, условных обозначений (схематические изображения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материалов и инструментов)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74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174911" y="2200660"/>
            <a:ext cx="754917" cy="504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5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12774" y="4148932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6</a:t>
            </a:r>
          </a:p>
        </p:txBody>
      </p:sp>
      <p:sp>
        <p:nvSpPr>
          <p:cNvPr id="15371" name="Заголовок 1"/>
          <p:cNvSpPr>
            <a:spLocks noGrp="1"/>
          </p:cNvSpPr>
          <p:nvPr>
            <p:ph type="title"/>
          </p:nvPr>
        </p:nvSpPr>
        <p:spPr>
          <a:xfrm>
            <a:off x="-15540" y="784946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Карта целевого состояния процесса</a:t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Оптимизация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процесса планирования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детьми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старшего дошкольного возраста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подготовке к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развлечению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763" y="115888"/>
            <a:ext cx="9217025" cy="6477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Введение в предметную область </a:t>
            </a:r>
          </a:p>
          <a:p>
            <a:pPr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(описание ситуации «как БУДЕТ»)</a:t>
            </a:r>
            <a:endParaRPr lang="ru-RU" sz="2800" b="1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30734" name="TextBox 48"/>
          <p:cNvSpPr txBox="1">
            <a:spLocks noChangeArrowheads="1"/>
          </p:cNvSpPr>
          <p:nvPr/>
        </p:nvSpPr>
        <p:spPr bwMode="auto">
          <a:xfrm>
            <a:off x="131763" y="6390720"/>
            <a:ext cx="761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Удовлетворенность детьми результатами своей деятельности – 96%.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732363" y="451670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7</a:t>
            </a:r>
          </a:p>
        </p:txBody>
      </p:sp>
      <p:sp>
        <p:nvSpPr>
          <p:cNvPr id="3073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500813"/>
            <a:ext cx="34766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5CB658B7-F1A8-4336-AB45-BC252C207F0E}" type="slidenum">
              <a:rPr lang="ru-RU" b="1" smtClean="0">
                <a:solidFill>
                  <a:srgbClr val="215968"/>
                </a:solidFill>
              </a:rPr>
              <a:pPr algn="ctr" eaLnBrk="1" hangingPunct="1"/>
              <a:t>7</a:t>
            </a:fld>
            <a:endParaRPr lang="ru-RU" b="1" smtClean="0">
              <a:solidFill>
                <a:srgbClr val="215968"/>
              </a:solidFill>
            </a:endParaRPr>
          </a:p>
        </p:txBody>
      </p:sp>
      <p:sp>
        <p:nvSpPr>
          <p:cNvPr id="78" name="Стрелка вправо 77"/>
          <p:cNvSpPr/>
          <p:nvPr/>
        </p:nvSpPr>
        <p:spPr>
          <a:xfrm>
            <a:off x="3635896" y="2830688"/>
            <a:ext cx="3561303" cy="5298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Стрелка вправо 78"/>
          <p:cNvSpPr/>
          <p:nvPr/>
        </p:nvSpPr>
        <p:spPr>
          <a:xfrm>
            <a:off x="47601" y="2800672"/>
            <a:ext cx="630164" cy="3102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7" name="Стрелка вправо 86"/>
          <p:cNvSpPr/>
          <p:nvPr/>
        </p:nvSpPr>
        <p:spPr>
          <a:xfrm>
            <a:off x="3635896" y="5335188"/>
            <a:ext cx="3187998" cy="533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676456" y="4696889"/>
            <a:ext cx="2880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ВЫХОД</a:t>
            </a:r>
          </a:p>
        </p:txBody>
      </p:sp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328509"/>
              </p:ext>
            </p:extLst>
          </p:nvPr>
        </p:nvGraphicFramePr>
        <p:xfrm>
          <a:off x="677765" y="2743352"/>
          <a:ext cx="1751856" cy="1097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Воспитатель - Дети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Распределение  детей по подгруппам для изготовления атрибутов к развлечению с опорой на доску задач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endParaRPr lang="ru-RU" sz="9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2" name="Таблица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135985"/>
              </p:ext>
            </p:extLst>
          </p:nvPr>
        </p:nvGraphicFramePr>
        <p:xfrm>
          <a:off x="755576" y="4545013"/>
          <a:ext cx="1873461" cy="1645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3461"/>
              </a:tblGrid>
              <a:tr h="1834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Воспитатель - Дети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Итоговый сбор: представление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результатов практической деятельности с опорой на доску задач (дети представляют изготовленные атрибуты индивидуально или группами) и подведение общих итогов работы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56012"/>
              </p:ext>
            </p:extLst>
          </p:nvPr>
        </p:nvGraphicFramePr>
        <p:xfrm>
          <a:off x="6870775" y="4905646"/>
          <a:ext cx="1751856" cy="1234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/>
              </a:tblGrid>
              <a:tr h="1834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Воспитатель - Дети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522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Оценка детьми результатов своей деятельности: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каждый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желающий ребенок  прикрепляет на доске задач смайлик на выбор (             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</a:tr>
              <a:tr h="140445"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53" name="TextBox 48"/>
          <p:cNvSpPr txBox="1">
            <a:spLocks noChangeArrowheads="1"/>
          </p:cNvSpPr>
          <p:nvPr/>
        </p:nvSpPr>
        <p:spPr bwMode="auto">
          <a:xfrm>
            <a:off x="4283968" y="2452849"/>
            <a:ext cx="21288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Практическая деятельность по изготовлению атрибутов</a:t>
            </a:r>
          </a:p>
        </p:txBody>
      </p:sp>
      <p:pic>
        <p:nvPicPr>
          <p:cNvPr id="30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394" y="5735432"/>
            <a:ext cx="3365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Скругленная прямоугольная выноска 30"/>
          <p:cNvSpPr/>
          <p:nvPr/>
        </p:nvSpPr>
        <p:spPr>
          <a:xfrm>
            <a:off x="2687097" y="3573016"/>
            <a:ext cx="1439268" cy="1673346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доски задач, условных обозначений (схематические изображения предметов, картинки)</a:t>
            </a: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4283968" y="3573016"/>
            <a:ext cx="1439268" cy="1673346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Демонстрация детьми результата своей практической деятельности с опорой на доску задач (что запланировано – что сделано)</a:t>
            </a: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7237188" y="3321837"/>
            <a:ext cx="1439268" cy="1375051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Предложить детям выразить свое отношение к проделанной работе, ее результатам с помощью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2154595" y="1644727"/>
            <a:ext cx="1553310" cy="1368152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ru-RU" sz="1100" b="1" dirty="0" smtClean="0">
                <a:solidFill>
                  <a:prstClr val="black"/>
                </a:solidFill>
                <a:cs typeface="Arial" pitchFamily="34" charset="0"/>
              </a:rPr>
              <a:t>На </a:t>
            </a:r>
            <a:r>
              <a:rPr lang="ru-RU" sz="1100" b="1" dirty="0">
                <a:solidFill>
                  <a:prstClr val="black"/>
                </a:solidFill>
                <a:cs typeface="Arial" pitchFamily="34" charset="0"/>
              </a:rPr>
              <a:t>доске задач делаются отметки – кто чем будет заниматься</a:t>
            </a:r>
            <a:endParaRPr lang="ru-RU" alt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02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96863" y="3853415"/>
            <a:ext cx="8636000" cy="2390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26064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96863" y="1251826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1249047"/>
            <a:ext cx="202247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504D"/>
                </a:solidFill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875882" y="1816716"/>
            <a:ext cx="13652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Совместное обсуждение и принятие решений во время планирования деятельности (взрослый и дети партнеры)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702719" y="1539636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875882" y="1428415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539552" y="4099063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5205585" y="4003049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46362" y="4507016"/>
            <a:ext cx="18502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/>
              <a:t>У </a:t>
            </a:r>
            <a:r>
              <a:rPr lang="ru-RU" sz="1200" dirty="0" smtClean="0"/>
              <a:t>детей наблюдалась невнимательность, отвлекаемость во время планирования деятельности</a:t>
            </a:r>
            <a:endParaRPr lang="ru-RU" sz="1200" dirty="0"/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5029855" y="4337310"/>
            <a:ext cx="12112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Внедрение доски задач и условных обозначений облегчило восприятие устной информации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542835" y="1816716"/>
            <a:ext cx="18502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/>
              <a:t>Дети не проявляли инициативу при планировании деятельности по подготовке к развлечению, занимали пассивную позицию</a:t>
            </a:r>
            <a:endParaRPr lang="ru-RU" sz="1200" dirty="0"/>
          </a:p>
        </p:txBody>
      </p:sp>
      <p:pic>
        <p:nvPicPr>
          <p:cNvPr id="7175" name="Picture 7" descr="https://thumbs.dreamstime.com/b/%D1%87%D0%B5-%D0%BE%D0%B2%D0%B5%D0%BA-d-%D1%81-%D0%B3%D1%80%D0%BE%D0%BC%D0%BA%D0%BE%D0%B3%D0%BE%D0%B2%D0%BE%D1%80%D0%B8%D1%82%D0%B5-%D0%B5%D0%BC-%D0%B3%D0%BE%D0%B2%D0%BE%D1%80%D1%8F-%D0%BA-%D1%82%D0%BE-%D0%BF%D0%B5-417855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6" y="1740324"/>
            <a:ext cx="2148699" cy="16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s://bratskieserdca.ru/wp-content/uploads/2019/11/F2E9B8C2-65CC-4B1E-A896-F27508AD1776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16716"/>
            <a:ext cx="2333984" cy="14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thumbs.dreamstime.com/b/%D0%B1%D0%B8%D0%B7%D0%BD%D0%B5%D1%81%D0%BC%D0%B5%D0%BD-295251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4188663"/>
            <a:ext cx="1812631" cy="17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Users\Дом\Desktop\20200603_12543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78698" y="4114656"/>
            <a:ext cx="2520988" cy="1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96863" y="3911221"/>
            <a:ext cx="8636000" cy="2390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26064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96863" y="1251826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1249047"/>
            <a:ext cx="202247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504D"/>
                </a:solidFill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875882" y="1816716"/>
            <a:ext cx="136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С введением доски задач стало наглядно видно – кто за что отвечает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702719" y="1539636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875882" y="1428415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539552" y="4099063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5205585" y="4003049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92D050"/>
                </a:solidFill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402343" y="4359189"/>
            <a:ext cx="2300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/>
              <a:t>Сложно было определить уровень удовлетворенности детей результатами запланированной деятельности из-за отсутствия времени на то, чтобы  выслушать всех желающих детей и нежелания некоторых детей высказываться</a:t>
            </a:r>
            <a:endParaRPr lang="ru-RU" sz="1200" dirty="0"/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5029854" y="4337310"/>
            <a:ext cx="148636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Каждый </a:t>
            </a:r>
            <a:r>
              <a:rPr lang="ru-RU" sz="1200" dirty="0">
                <a:solidFill>
                  <a:srgbClr val="002060"/>
                </a:solidFill>
              </a:rPr>
              <a:t>желающий ребенок  прикрепляет на доске задач смайлик </a:t>
            </a:r>
            <a:r>
              <a:rPr lang="ru-RU" sz="1200" dirty="0" smtClean="0">
                <a:solidFill>
                  <a:srgbClr val="002060"/>
                </a:solidFill>
              </a:rPr>
              <a:t>(на выбор), отражающий его отношение к результатам деятельности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542835" y="1816716"/>
            <a:ext cx="14531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/>
              <a:t>Не все дети были заинтересованы в результатах планирования деятельности</a:t>
            </a:r>
            <a:endParaRPr lang="ru-RU" sz="1200" dirty="0"/>
          </a:p>
        </p:txBody>
      </p:sp>
      <p:pic>
        <p:nvPicPr>
          <p:cNvPr id="8197" name="Picture 5" descr="C:\Users\Дом\Desktop\20200603_1254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4769" y="1644009"/>
            <a:ext cx="2219766" cy="166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600967"/>
            <a:ext cx="2354671" cy="101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8" descr="http://avgust-group.com/wp-content/uploads/2018/04/bigstock-Group-35934256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2" y="1815861"/>
            <a:ext cx="1477938" cy="125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t="2923" r="11209"/>
          <a:stretch/>
        </p:blipFill>
        <p:spPr bwMode="auto">
          <a:xfrm>
            <a:off x="2702718" y="4376876"/>
            <a:ext cx="2173164" cy="107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8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1100</Words>
  <Application>Microsoft Office PowerPoint</Application>
  <PresentationFormat>Экран (4:3)</PresentationFormat>
  <Paragraphs>224</Paragraphs>
  <Slides>11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1_Тема Office</vt:lpstr>
      <vt:lpstr>2_Тема Office</vt:lpstr>
      <vt:lpstr>think-cell Slide</vt:lpstr>
      <vt:lpstr>Паспорт проекта  «Оптимизация процесса планирования детьми старшего дошкольного возраста деятельности по подготовке к развлечению»</vt:lpstr>
      <vt:lpstr>Команда проекта </vt:lpstr>
      <vt:lpstr>Карта текущего состояния процесса «Оптимизация процесса планирования детьми старшего дошкольного возраста деятельности по подготовке к развлечению»</vt:lpstr>
      <vt:lpstr>Пирамида проблем процесса  «Оптимизация процесса планирования детьми старшего дошкольного возраста деятельности по подготовке к развлечению» </vt:lpstr>
      <vt:lpstr>Анализ проблем «5 почему?»</vt:lpstr>
      <vt:lpstr>Карта целевого состояния процесса «Оптимизация процесса планирования детьми старшего дошкольного возраста деятельности по подготовке к развлечению»</vt:lpstr>
      <vt:lpstr>Карта целевого состояния процесса «Оптимизация процесса планирования детьми старшего дошкольного возраста деятельности по подготовке к развлечению»</vt:lpstr>
      <vt:lpstr>Достигнутые результаты (было и стало) </vt:lpstr>
      <vt:lpstr>Достигнутые результаты (было и стало) </vt:lpstr>
      <vt:lpstr>Достигнутые результаты </vt:lpstr>
      <vt:lpstr>Достигнутые результаты (было и стало) Повышение удовлетворенности детей результатами своей деятельности: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Дом</cp:lastModifiedBy>
  <cp:revision>188</cp:revision>
  <cp:lastPrinted>2019-03-06T11:32:59Z</cp:lastPrinted>
  <dcterms:created xsi:type="dcterms:W3CDTF">2018-08-20T14:01:12Z</dcterms:created>
  <dcterms:modified xsi:type="dcterms:W3CDTF">2020-06-03T11:04:49Z</dcterms:modified>
</cp:coreProperties>
</file>