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65" r:id="rId6"/>
    <p:sldId id="264" r:id="rId7"/>
    <p:sldId id="262" r:id="rId8"/>
    <p:sldId id="261" r:id="rId9"/>
    <p:sldId id="263" r:id="rId10"/>
    <p:sldId id="266" r:id="rId11"/>
    <p:sldId id="269" r:id="rId12"/>
    <p:sldId id="25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3" autoAdjust="0"/>
  </p:normalViewPr>
  <p:slideViewPr>
    <p:cSldViewPr snapToGrid="0">
      <p:cViewPr varScale="1">
        <p:scale>
          <a:sx n="74" d="100"/>
          <a:sy n="74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54FC4CC-31DB-4B00-80FC-E91B23BCC65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E2F1CD-DC6A-4EE6-A74A-5B95A036EB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314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0056"/>
            <a:ext cx="2833278" cy="4463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85160" y="811369"/>
            <a:ext cx="5958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skidki-Shchyolkovo-13791663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480" y="2704564"/>
            <a:ext cx="6446520" cy="3876540"/>
          </a:xfrm>
          <a:prstGeom prst="ellips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Прямоугольник 9"/>
          <p:cNvSpPr/>
          <p:nvPr/>
        </p:nvSpPr>
        <p:spPr>
          <a:xfrm>
            <a:off x="1262130" y="875763"/>
            <a:ext cx="7328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Презентация для родителей консультационного центра музыкального руководителя </a:t>
            </a:r>
            <a:r>
              <a:rPr lang="ru-RU" b="1" i="1" dirty="0" err="1" smtClean="0">
                <a:solidFill>
                  <a:srgbClr val="002060"/>
                </a:solidFill>
              </a:rPr>
              <a:t>Тарантиной</a:t>
            </a:r>
            <a:r>
              <a:rPr lang="ru-RU" b="1" i="1" dirty="0" smtClean="0">
                <a:solidFill>
                  <a:srgbClr val="002060"/>
                </a:solidFill>
              </a:rPr>
              <a:t> И.Н.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«Музыкальные инструменты»</a:t>
            </a:r>
            <a:endParaRPr lang="ru-RU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(старший возраст 6 -7 </a:t>
            </a:r>
            <a:r>
              <a:rPr lang="ru-RU" b="1" i="1" dirty="0" smtClean="0">
                <a:solidFill>
                  <a:srgbClr val="002060"/>
                </a:solidFill>
              </a:rPr>
              <a:t>лет)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000790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5612">
        <p:fade/>
      </p:transition>
    </mc:Choice>
    <mc:Fallback>
      <p:transition spd="med" advTm="56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5344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96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188720" y="5288280"/>
            <a:ext cx="3215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Дудочка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1158240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 все на ней играете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Ду-ду-ду-ду-ду-ду-ду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Да-да-да-да-да-да-да.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Вот так поет она всегда.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 палочка, ни трубочка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же это?..</a:t>
            </a:r>
            <a: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760_im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03119"/>
            <a:ext cx="3992880" cy="41482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5597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8227">
        <p:checker/>
      </p:transition>
    </mc:Choice>
    <mc:Fallback>
      <p:transition spd="slow" advTm="822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731520"/>
            <a:ext cx="8686800" cy="1066800"/>
          </a:xfrm>
        </p:spPr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</a:rPr>
              <a:t>Барабан</a:t>
            </a:r>
            <a:endParaRPr lang="ru-RU" sz="6000" b="1" u="sng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844040"/>
            <a:ext cx="8686800" cy="4541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Деревянные подружки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Пляшут на его макушке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Бьют его, а он гремит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ногу всем шагать велит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Там-там-там,там-там-там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Так играет барабан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 flipH="1">
            <a:off x="-320040" y="2103120"/>
            <a:ext cx="1005840" cy="792480"/>
          </a:xfrm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2400" dirty="0"/>
          </a:p>
        </p:txBody>
      </p:sp>
      <p:pic>
        <p:nvPicPr>
          <p:cNvPr id="7" name="Рисунок 6" descr="dr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1935480"/>
            <a:ext cx="5059680" cy="3596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5532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86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7241" y="746760"/>
            <a:ext cx="7455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Народная мудрость гласит: «Взяв в свои руки скрипку, человек не может    стать бандитом». Полюбив хорошую музыку, он будет стремиться к красоте и гармонии во всех сторонах жизни.</a:t>
            </a:r>
          </a:p>
        </p:txBody>
      </p:sp>
      <p:pic>
        <p:nvPicPr>
          <p:cNvPr id="8" name="Рисунок 7" descr="anypics.ru-454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084320"/>
            <a:ext cx="6644640" cy="277368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476268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8420">
        <p14:honeycomb/>
      </p:transition>
    </mc:Choice>
    <mc:Fallback>
      <p:transition spd="slow" advTm="84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096963"/>
            <a:ext cx="8686800" cy="2255837"/>
          </a:xfrm>
          <a:effectLst>
            <a:softEdge rad="635000"/>
          </a:effectLst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Mixed_Wallpaper_504_1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6560"/>
            <a:ext cx="9144000" cy="390144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7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" y="567240"/>
            <a:ext cx="6339840" cy="2916741"/>
          </a:xfrm>
          <a:prstGeom prst="ellipse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15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flipH="1">
            <a:off x="853440" y="3627120"/>
            <a:ext cx="6888480" cy="2895600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многих детей игра на музыкальных инструментах помогает передать чувство, внутренний духовный мир. Это прекрасное средство не только индивидуального развития, но и развития мышления, творческой инициативы, сознательных отношений между детьми.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79074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7054">
        <p14:prism/>
      </p:transition>
    </mc:Choice>
    <mc:Fallback>
      <p:transition spd="slow" advTm="70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641" y="-396240"/>
            <a:ext cx="10635311" cy="751331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" y="3"/>
            <a:ext cx="9144000" cy="1586998"/>
            <a:chOff x="1" y="4918235"/>
            <a:chExt cx="9144000" cy="1586998"/>
          </a:xfrm>
        </p:grpSpPr>
        <p:sp>
          <p:nvSpPr>
            <p:cNvPr id="4" name="Прямоугольник 3"/>
            <p:cNvSpPr/>
            <p:nvPr/>
          </p:nvSpPr>
          <p:spPr>
            <a:xfrm rot="5400000" flipH="1">
              <a:off x="4351022" y="567214"/>
              <a:ext cx="441957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295401" y="913485"/>
            <a:ext cx="323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Ложки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8641" y="610960"/>
            <a:ext cx="64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Ложки разными бывают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 них порой играют.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Отбивают ритм такой,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Сразу в пляс идет любой!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Ложки - пусть не фортепиано,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у них свое пиано,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и форте, даже трели,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у струн виолончели.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виртуоз играет,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Ложки будто бы летают.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Их в руках по три, по пять,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Трудно даже сосчитать!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118"/>
            <a:ext cx="4541520" cy="418448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softEdge rad="127000"/>
          </a:effectLst>
          <a:scene3d>
            <a:camera prst="isometricOffAxis2Lef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1742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13335">
        <p14:gallery dir="l"/>
      </p:transition>
    </mc:Choice>
    <mc:Fallback>
      <p:transition spd="slow" advTm="13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9916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07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6760" y="568452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Металлофон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218" y="1152992"/>
            <a:ext cx="3863684" cy="500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Вот пластинки из металла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дощечке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их немало.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 пластинок тех, что много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Убегает вдаль дорога.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Слышите чудесный звон?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звучит?..</a:t>
            </a:r>
          </a:p>
        </p:txBody>
      </p:sp>
      <p:pic>
        <p:nvPicPr>
          <p:cNvPr id="8" name="Рисунок 7" descr="vl_2488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175" y="1813560"/>
            <a:ext cx="4257825" cy="3169920"/>
          </a:xfrm>
          <a:prstGeom prst="ellips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35835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7920">
        <p14:doors dir="vert"/>
      </p:transition>
    </mc:Choice>
    <mc:Fallback>
      <p:transition spd="slow" advTm="79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0"/>
            <a:ext cx="9144000" cy="702954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704703" y="544025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</a:rPr>
              <a:t>Маракас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31179" y="649343"/>
            <a:ext cx="4572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 шумит как погремушка, 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 при этом – не игрушка.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Ясно каждому из нас, -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отгадка – МАРАКАС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МАРАКАС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" y="1574952"/>
            <a:ext cx="4188722" cy="4597248"/>
          </a:xfrm>
          <a:prstGeom prst="teardrop">
            <a:avLst/>
          </a:prstGeom>
          <a:noFill/>
          <a:ln w="76200">
            <a:solidFill>
              <a:srgbClr val="FF0000"/>
            </a:solidFill>
          </a:ln>
          <a:scene3d>
            <a:camera prst="isometricOffAxis1Righ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84566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Tm="7983">
        <p14:switch dir="r"/>
      </p:transition>
    </mc:Choice>
    <mc:Fallback>
      <p:transition spd="slow" advTm="79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5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7760" y="1295401"/>
            <a:ext cx="3718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Бубенцы</a:t>
            </a:r>
            <a:endParaRPr lang="ru-RU" sz="6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УБЕНЦЫ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173481" y="2621280"/>
            <a:ext cx="3398520" cy="3855720"/>
          </a:xfrm>
          <a:prstGeom prst="ellips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Прямоугольник 1"/>
          <p:cNvSpPr/>
          <p:nvPr/>
        </p:nvSpPr>
        <p:spPr>
          <a:xfrm>
            <a:off x="4678680" y="1127760"/>
            <a:ext cx="44653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Вдаль летит со всех сторон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Колокольный перезвон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Низко, гулко, нараспев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Колокол большой запел.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в ответ ему легко,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Ярко, звонко, высоко</a:t>
            </a: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Зазвучат во все концы</a:t>
            </a:r>
          </a:p>
          <a:p>
            <a:pPr algn="ctr">
              <a:spcAft>
                <a:spcPts val="0"/>
              </a:spcAft>
            </a:pPr>
            <a:r>
              <a:rPr lang="ru-RU" sz="3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Колокольцы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-бубенцы</a:t>
            </a:r>
            <a:r>
              <a:rPr lang="ru-RU" sz="32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0590025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1236">
        <p14:ripple/>
      </p:transition>
    </mc:Choice>
    <mc:Fallback>
      <p:transition spd="slow" advTm="11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1446"/>
            <a:ext cx="9144000" cy="1373641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65761" y="1661160"/>
            <a:ext cx="3855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Колокольчик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320" y="1630680"/>
            <a:ext cx="467868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Колокольчик зазвенел,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Свою песенку запел: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«Динь-динь, динь-динь: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дворе – неба синь,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Солнце яркое,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Красное, жаркое!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Вылетайте, мошки!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Выползайте, блошки!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 Black"/>
                <a:ea typeface="Calibri"/>
                <a:cs typeface="Times New Roman"/>
              </a:rPr>
              <a:t> 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10" name="Рисунок 9" descr="21117.4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2682240"/>
            <a:ext cx="4162961" cy="3205480"/>
          </a:xfrm>
          <a:prstGeom prst="ellipse">
            <a:avLst/>
          </a:prstGeom>
          <a:ln w="57150">
            <a:solidFill>
              <a:srgbClr val="FF0000"/>
            </a:solidFill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35096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870">
        <p:blinds dir="vert"/>
      </p:transition>
    </mc:Choice>
    <mc:Fallback>
      <p:transition spd="slow" advTm="787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70560" cy="6858000"/>
          </a:xfrm>
          <a:prstGeom prst="rect">
            <a:avLst/>
          </a:prstGeom>
          <a:gradFill>
            <a:gsLst>
              <a:gs pos="0">
                <a:schemeClr val="accent4">
                  <a:satMod val="103000"/>
                  <a:tint val="94000"/>
                  <a:lumMod val="87000"/>
                  <a:lumOff val="13000"/>
                </a:schemeClr>
              </a:gs>
              <a:gs pos="5000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>
            <a:glow rad="127000">
              <a:schemeClr val="bg1">
                <a:alpha val="24000"/>
              </a:schemeClr>
            </a:glow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58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040" y="1203960"/>
            <a:ext cx="425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77240" y="868680"/>
            <a:ext cx="37947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Тонкий прут из твердой стали,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Клавиш нет и нет педали.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нем не больше трех углов,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Звук – как звон колоколов.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Инструмент, конечно, мал,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 с оркестром поиграл.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trigon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7760" y="2693226"/>
            <a:ext cx="3840480" cy="3661853"/>
          </a:xfrm>
          <a:prstGeom prst="round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412333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9547">
        <p:dissolve/>
      </p:transition>
    </mc:Choice>
    <mc:Fallback>
      <p:transition spd="slow" advTm="954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2975"/>
            <a:ext cx="8915400" cy="5915025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1"/>
            <a:ext cx="9144000" cy="1188720"/>
            <a:chOff x="0" y="5131592"/>
            <a:chExt cx="9144000" cy="1373641"/>
          </a:xfrm>
        </p:grpSpPr>
        <p:sp>
          <p:nvSpPr>
            <p:cNvPr id="4" name="Прямоугольник 3"/>
            <p:cNvSpPr/>
            <p:nvPr/>
          </p:nvSpPr>
          <p:spPr>
            <a:xfrm rot="5400000">
              <a:off x="4076700" y="1246413"/>
              <a:ext cx="990600" cy="9144000"/>
            </a:xfrm>
            <a:prstGeom prst="rect">
              <a:avLst/>
            </a:prstGeom>
            <a:gradFill>
              <a:gsLst>
                <a:gs pos="0">
                  <a:schemeClr val="accent4">
                    <a:satMod val="103000"/>
                    <a:tint val="94000"/>
                    <a:lumMod val="87000"/>
                    <a:lumOff val="13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</a:gradFill>
            <a:ln>
              <a:noFill/>
            </a:ln>
            <a:effectLst>
              <a:glow rad="127000">
                <a:schemeClr val="bg1">
                  <a:alpha val="24000"/>
                </a:schemeClr>
              </a:glow>
              <a:softEdge rad="0"/>
            </a:effectLst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07" y="5131592"/>
              <a:ext cx="1254078" cy="137364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4998721" y="1813560"/>
            <a:ext cx="4145280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Есть у нас веселый друг,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Очень любит громкий стук.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Тут ответ совсем не труден –</a:t>
            </a:r>
          </a:p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Знают все, что это…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1481" y="1371600"/>
            <a:ext cx="284988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Бубен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" name="Рисунок 9" descr="бубен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" y="2712720"/>
            <a:ext cx="3810000" cy="3810000"/>
          </a:xfrm>
          <a:prstGeom prst="ellips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31837044"/>
      </p:ext>
    </p:extLst>
  </p:cSld>
  <p:clrMapOvr>
    <a:masterClrMapping/>
  </p:clrMapOvr>
  <p:transition spd="slow" advTm="7057">
    <p:wheel spokes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262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Барабан</vt:lpstr>
      <vt:lpstr>Слайд 12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Гайка</cp:lastModifiedBy>
  <cp:revision>22</cp:revision>
  <dcterms:created xsi:type="dcterms:W3CDTF">2015-12-10T15:09:32Z</dcterms:created>
  <dcterms:modified xsi:type="dcterms:W3CDTF">2020-05-12T18:44:26Z</dcterms:modified>
</cp:coreProperties>
</file>