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6" r:id="rId2"/>
    <p:sldId id="260" r:id="rId3"/>
    <p:sldId id="261" r:id="rId4"/>
    <p:sldId id="262" r:id="rId5"/>
    <p:sldId id="270" r:id="rId6"/>
    <p:sldId id="266" r:id="rId7"/>
    <p:sldId id="263" r:id="rId8"/>
    <p:sldId id="267" r:id="rId9"/>
    <p:sldId id="268" r:id="rId10"/>
    <p:sldId id="269" r:id="rId11"/>
    <p:sldId id="264" r:id="rId12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3B7EA87-97AF-29B4-453A-F7C4419D9CC4}">
  <a:tblStyle styleId="{63B7EA87-97AF-29B4-453A-F7C4419D9CC4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84" autoAdjust="0"/>
    <p:restoredTop sz="94660"/>
  </p:normalViewPr>
  <p:slideViewPr>
    <p:cSldViewPr>
      <p:cViewPr varScale="1">
        <p:scale>
          <a:sx n="67" d="100"/>
          <a:sy n="67" d="100"/>
        </p:scale>
        <p:origin x="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EB6757-BFB7-4FB9-8BF8-4ED8A2FD52A4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C33F1A-C9F2-4B08-A510-A4390CEE6A15}">
      <dgm:prSet/>
      <dgm:spPr/>
      <dgm:t>
        <a:bodyPr/>
        <a:lstStyle/>
        <a:p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Образовательные технологии:</a:t>
          </a:r>
        </a:p>
      </dgm:t>
    </dgm:pt>
    <dgm:pt modelId="{161FDFE6-E858-4E83-8547-E32C4A7BA951}" type="parTrans" cxnId="{7B2038AF-7BD3-441E-A601-7DB7E1DEC9F3}">
      <dgm:prSet/>
      <dgm:spPr/>
      <dgm:t>
        <a:bodyPr/>
        <a:lstStyle/>
        <a:p>
          <a:endParaRPr lang="ru-RU"/>
        </a:p>
      </dgm:t>
    </dgm:pt>
    <dgm:pt modelId="{BBF75023-AB07-4CC4-83DE-9D62F41C3575}" type="sibTrans" cxnId="{7B2038AF-7BD3-441E-A601-7DB7E1DEC9F3}">
      <dgm:prSet/>
      <dgm:spPr/>
      <dgm:t>
        <a:bodyPr/>
        <a:lstStyle/>
        <a:p>
          <a:endParaRPr lang="ru-RU"/>
        </a:p>
      </dgm:t>
    </dgm:pt>
    <dgm:pt modelId="{80F3A57F-5708-470E-AD64-DC25143837D2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здоровьесберегающие;</a:t>
          </a:r>
          <a:endParaRPr lang="ru-RU" sz="1600" dirty="0"/>
        </a:p>
      </dgm:t>
    </dgm:pt>
    <dgm:pt modelId="{0E89E02B-3F02-4A91-894E-BBAD28724D43}" type="parTrans" cxnId="{790CC8A9-62E2-4258-BDE7-358DB944E7DD}">
      <dgm:prSet/>
      <dgm:spPr/>
      <dgm:t>
        <a:bodyPr/>
        <a:lstStyle/>
        <a:p>
          <a:endParaRPr lang="ru-RU"/>
        </a:p>
      </dgm:t>
    </dgm:pt>
    <dgm:pt modelId="{63D02FE8-3D98-49E7-B0AA-905BDE31C5EC}" type="sibTrans" cxnId="{790CC8A9-62E2-4258-BDE7-358DB944E7DD}">
      <dgm:prSet/>
      <dgm:spPr/>
      <dgm:t>
        <a:bodyPr/>
        <a:lstStyle/>
        <a:p>
          <a:endParaRPr lang="ru-RU"/>
        </a:p>
      </dgm:t>
    </dgm:pt>
    <dgm:pt modelId="{1D6D8A02-AC5E-44AA-A52F-1CC86A367CA1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проектной деятельности;</a:t>
          </a:r>
        </a:p>
      </dgm:t>
    </dgm:pt>
    <dgm:pt modelId="{798D7AC0-6EC1-4113-BAB5-0664342E41ED}" type="parTrans" cxnId="{9C66875C-18D1-4CEC-89C2-546844E7260D}">
      <dgm:prSet/>
      <dgm:spPr/>
      <dgm:t>
        <a:bodyPr/>
        <a:lstStyle/>
        <a:p>
          <a:endParaRPr lang="ru-RU"/>
        </a:p>
      </dgm:t>
    </dgm:pt>
    <dgm:pt modelId="{810B7966-60EC-492B-A6FF-DA5998C13F67}" type="sibTrans" cxnId="{9C66875C-18D1-4CEC-89C2-546844E7260D}">
      <dgm:prSet/>
      <dgm:spPr/>
      <dgm:t>
        <a:bodyPr/>
        <a:lstStyle/>
        <a:p>
          <a:endParaRPr lang="ru-RU"/>
        </a:p>
      </dgm:t>
    </dgm:pt>
    <dgm:pt modelId="{AE9B1E45-205C-49DA-A17A-E97335D874CF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исследовательской деятельности;</a:t>
          </a:r>
        </a:p>
      </dgm:t>
    </dgm:pt>
    <dgm:pt modelId="{9FE2557C-2917-41E9-84F2-EB3586BA1E81}" type="parTrans" cxnId="{CC7780CC-D5CC-4B16-A504-BE2ACBE634BD}">
      <dgm:prSet/>
      <dgm:spPr/>
      <dgm:t>
        <a:bodyPr/>
        <a:lstStyle/>
        <a:p>
          <a:endParaRPr lang="ru-RU"/>
        </a:p>
      </dgm:t>
    </dgm:pt>
    <dgm:pt modelId="{3ED088A9-A741-43B3-A03C-D074C1E46B29}" type="sibTrans" cxnId="{CC7780CC-D5CC-4B16-A504-BE2ACBE634BD}">
      <dgm:prSet/>
      <dgm:spPr/>
      <dgm:t>
        <a:bodyPr/>
        <a:lstStyle/>
        <a:p>
          <a:endParaRPr lang="ru-RU"/>
        </a:p>
      </dgm:t>
    </dgm:pt>
    <dgm:pt modelId="{D20BD80E-379B-44E8-AE5F-900779937E1A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личностно-ориентированные;</a:t>
          </a:r>
        </a:p>
      </dgm:t>
    </dgm:pt>
    <dgm:pt modelId="{B0779E6A-096A-4DBE-8FA1-DFBCCE385A6C}" type="parTrans" cxnId="{82BA13CB-D678-4977-9F82-8640E2F1354A}">
      <dgm:prSet/>
      <dgm:spPr/>
      <dgm:t>
        <a:bodyPr/>
        <a:lstStyle/>
        <a:p>
          <a:endParaRPr lang="ru-RU"/>
        </a:p>
      </dgm:t>
    </dgm:pt>
    <dgm:pt modelId="{CE7162A8-28B3-47DA-89E4-1A367BFBE0D1}" type="sibTrans" cxnId="{82BA13CB-D678-4977-9F82-8640E2F1354A}">
      <dgm:prSet/>
      <dgm:spPr/>
      <dgm:t>
        <a:bodyPr/>
        <a:lstStyle/>
        <a:p>
          <a:endParaRPr lang="ru-RU"/>
        </a:p>
      </dgm:t>
    </dgm:pt>
    <dgm:pt modelId="{D2EAEDC1-4ABC-4D52-8A71-E4008392C899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портфолио дошкольника;</a:t>
          </a:r>
        </a:p>
      </dgm:t>
    </dgm:pt>
    <dgm:pt modelId="{6258756E-2E62-4F7E-964E-01DC584FB415}" type="parTrans" cxnId="{36DB6999-9958-4C9A-814F-F615D5A217BA}">
      <dgm:prSet/>
      <dgm:spPr/>
      <dgm:t>
        <a:bodyPr/>
        <a:lstStyle/>
        <a:p>
          <a:endParaRPr lang="ru-RU"/>
        </a:p>
      </dgm:t>
    </dgm:pt>
    <dgm:pt modelId="{DC843397-7382-470D-83F2-D6AFE807F264}" type="sibTrans" cxnId="{36DB6999-9958-4C9A-814F-F615D5A217BA}">
      <dgm:prSet/>
      <dgm:spPr/>
      <dgm:t>
        <a:bodyPr/>
        <a:lstStyle/>
        <a:p>
          <a:endParaRPr lang="ru-RU"/>
        </a:p>
      </dgm:t>
    </dgm:pt>
    <dgm:pt modelId="{4744F064-6092-41E4-B0DA-8BF2F2EC0A8D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сотрудничества;</a:t>
          </a:r>
        </a:p>
      </dgm:t>
    </dgm:pt>
    <dgm:pt modelId="{D01E5E21-4E6D-45AA-A90E-3D8171B542C9}" type="parTrans" cxnId="{2EC57F2F-79AE-443D-8D92-533E180CB653}">
      <dgm:prSet/>
      <dgm:spPr/>
      <dgm:t>
        <a:bodyPr/>
        <a:lstStyle/>
        <a:p>
          <a:endParaRPr lang="ru-RU"/>
        </a:p>
      </dgm:t>
    </dgm:pt>
    <dgm:pt modelId="{E6C6425F-5923-43FB-90BC-073609A1EFA2}" type="sibTrans" cxnId="{2EC57F2F-79AE-443D-8D92-533E180CB653}">
      <dgm:prSet/>
      <dgm:spPr/>
      <dgm:t>
        <a:bodyPr/>
        <a:lstStyle/>
        <a:p>
          <a:endParaRPr lang="ru-RU"/>
        </a:p>
      </dgm:t>
    </dgm:pt>
    <dgm:pt modelId="{C5B84334-408A-4BBB-9176-149EFC10F25E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информационно-коммуникационные;</a:t>
          </a:r>
        </a:p>
      </dgm:t>
    </dgm:pt>
    <dgm:pt modelId="{B6FCF438-D297-459E-A73A-C794B88786BE}" type="parTrans" cxnId="{EFE46480-DA27-4B74-AA99-9BF64793DFF9}">
      <dgm:prSet/>
      <dgm:spPr/>
      <dgm:t>
        <a:bodyPr/>
        <a:lstStyle/>
        <a:p>
          <a:endParaRPr lang="ru-RU"/>
        </a:p>
      </dgm:t>
    </dgm:pt>
    <dgm:pt modelId="{52D296B6-7837-4B07-A300-02C2BDD93594}" type="sibTrans" cxnId="{EFE46480-DA27-4B74-AA99-9BF64793DFF9}">
      <dgm:prSet/>
      <dgm:spPr/>
      <dgm:t>
        <a:bodyPr/>
        <a:lstStyle/>
        <a:p>
          <a:endParaRPr lang="ru-RU"/>
        </a:p>
      </dgm:t>
    </dgm:pt>
    <dgm:pt modelId="{24064FB5-A05F-459B-9F92-0545C7188880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игровые.</a:t>
          </a:r>
        </a:p>
      </dgm:t>
    </dgm:pt>
    <dgm:pt modelId="{29E8E2BA-441B-463F-A6ED-CE768B7605ED}" type="parTrans" cxnId="{497C15D6-F2ED-460B-ABA7-96E6F4C65908}">
      <dgm:prSet/>
      <dgm:spPr/>
      <dgm:t>
        <a:bodyPr/>
        <a:lstStyle/>
        <a:p>
          <a:endParaRPr lang="ru-RU"/>
        </a:p>
      </dgm:t>
    </dgm:pt>
    <dgm:pt modelId="{1BEA73C7-B046-47F8-8D49-003A227CCF6F}" type="sibTrans" cxnId="{497C15D6-F2ED-460B-ABA7-96E6F4C65908}">
      <dgm:prSet/>
      <dgm:spPr/>
      <dgm:t>
        <a:bodyPr/>
        <a:lstStyle/>
        <a:p>
          <a:endParaRPr lang="ru-RU"/>
        </a:p>
      </dgm:t>
    </dgm:pt>
    <dgm:pt modelId="{14D06144-1055-464D-87D9-EFE327F5696E}">
      <dgm:prSet/>
      <dgm:spPr/>
      <dgm:t>
        <a:bodyPr/>
        <a:lstStyle/>
        <a:p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Доброжелательные технологии:</a:t>
          </a:r>
        </a:p>
      </dgm:t>
    </dgm:pt>
    <dgm:pt modelId="{40509626-01D4-490A-BA60-4C943F6EF712}" type="parTrans" cxnId="{62687F60-5B12-43E4-9B3D-5CF200E3548D}">
      <dgm:prSet/>
      <dgm:spPr/>
      <dgm:t>
        <a:bodyPr/>
        <a:lstStyle/>
        <a:p>
          <a:endParaRPr lang="ru-RU"/>
        </a:p>
      </dgm:t>
    </dgm:pt>
    <dgm:pt modelId="{1BD0867A-254E-45A8-A318-C3659925F88C}" type="sibTrans" cxnId="{62687F60-5B12-43E4-9B3D-5CF200E3548D}">
      <dgm:prSet/>
      <dgm:spPr/>
      <dgm:t>
        <a:bodyPr/>
        <a:lstStyle/>
        <a:p>
          <a:endParaRPr lang="ru-RU"/>
        </a:p>
      </dgm:t>
    </dgm:pt>
    <dgm:pt modelId="{1215C439-2ACB-4BFE-B17A-4F3B1AE96EA1}">
      <dgm:prSet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утро радостных встреч;</a:t>
          </a:r>
          <a:endParaRPr lang="ru-RU" dirty="0"/>
        </a:p>
      </dgm:t>
    </dgm:pt>
    <dgm:pt modelId="{400D2820-04EE-45C7-A2A9-D691E1F9D8B1}" type="parTrans" cxnId="{B08F9813-E7C4-421A-85E1-3F1B167C834D}">
      <dgm:prSet/>
      <dgm:spPr/>
      <dgm:t>
        <a:bodyPr/>
        <a:lstStyle/>
        <a:p>
          <a:endParaRPr lang="ru-RU"/>
        </a:p>
      </dgm:t>
    </dgm:pt>
    <dgm:pt modelId="{2E4BEB5A-D21D-4ADD-8739-F944442CC156}" type="sibTrans" cxnId="{B08F9813-E7C4-421A-85E1-3F1B167C834D}">
      <dgm:prSet/>
      <dgm:spPr/>
      <dgm:t>
        <a:bodyPr/>
        <a:lstStyle/>
        <a:p>
          <a:endParaRPr lang="ru-RU"/>
        </a:p>
      </dgm:t>
    </dgm:pt>
    <dgm:pt modelId="{06710D36-C823-43C5-8134-209064A381BF}">
      <dgm:prSet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рефлексивный круг;</a:t>
          </a:r>
        </a:p>
      </dgm:t>
    </dgm:pt>
    <dgm:pt modelId="{CC93EC5A-9B8D-4C08-8280-F3F7571EE983}" type="parTrans" cxnId="{109E1F62-5B20-4738-AC0A-D95735BF7982}">
      <dgm:prSet/>
      <dgm:spPr/>
      <dgm:t>
        <a:bodyPr/>
        <a:lstStyle/>
        <a:p>
          <a:endParaRPr lang="ru-RU"/>
        </a:p>
      </dgm:t>
    </dgm:pt>
    <dgm:pt modelId="{52889618-6541-42C3-A408-58579E40886E}" type="sibTrans" cxnId="{109E1F62-5B20-4738-AC0A-D95735BF7982}">
      <dgm:prSet/>
      <dgm:spPr/>
      <dgm:t>
        <a:bodyPr/>
        <a:lstStyle/>
        <a:p>
          <a:endParaRPr lang="ru-RU"/>
        </a:p>
      </dgm:t>
    </dgm:pt>
    <dgm:pt modelId="{273783E4-1500-4741-B59B-8FC489D2A55F}">
      <dgm:prSet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план-дело-анализ;</a:t>
          </a:r>
        </a:p>
      </dgm:t>
    </dgm:pt>
    <dgm:pt modelId="{C1C42EE8-F00F-420D-BF43-F49050B97184}" type="parTrans" cxnId="{655A306A-D093-49B7-BC03-8CF95DB0FA32}">
      <dgm:prSet/>
      <dgm:spPr/>
      <dgm:t>
        <a:bodyPr/>
        <a:lstStyle/>
        <a:p>
          <a:endParaRPr lang="ru-RU"/>
        </a:p>
      </dgm:t>
    </dgm:pt>
    <dgm:pt modelId="{A6EB2D11-A4B5-441B-887B-CDDECE2536C7}" type="sibTrans" cxnId="{655A306A-D093-49B7-BC03-8CF95DB0FA32}">
      <dgm:prSet/>
      <dgm:spPr/>
      <dgm:t>
        <a:bodyPr/>
        <a:lstStyle/>
        <a:p>
          <a:endParaRPr lang="ru-RU"/>
        </a:p>
      </dgm:t>
    </dgm:pt>
    <dgm:pt modelId="{3761E4A3-9BF0-4815-93AD-B0C001EF7221}">
      <dgm:prSet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постер достижений;</a:t>
          </a:r>
        </a:p>
      </dgm:t>
    </dgm:pt>
    <dgm:pt modelId="{F420B0B2-DB9A-4869-8746-131EB67A3E77}" type="parTrans" cxnId="{6527DD9A-8F02-41EC-ABFE-E31AEF8B575E}">
      <dgm:prSet/>
      <dgm:spPr/>
      <dgm:t>
        <a:bodyPr/>
        <a:lstStyle/>
        <a:p>
          <a:endParaRPr lang="ru-RU"/>
        </a:p>
      </dgm:t>
    </dgm:pt>
    <dgm:pt modelId="{A5E12985-D904-46C8-A712-8C2E5035E45D}" type="sibTrans" cxnId="{6527DD9A-8F02-41EC-ABFE-E31AEF8B575E}">
      <dgm:prSet/>
      <dgm:spPr/>
      <dgm:t>
        <a:bodyPr/>
        <a:lstStyle/>
        <a:p>
          <a:endParaRPr lang="ru-RU"/>
        </a:p>
      </dgm:t>
    </dgm:pt>
    <dgm:pt modelId="{67026F6F-948C-47E8-8033-7B43B1C96F53}">
      <dgm:prSet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гость группы.</a:t>
          </a:r>
        </a:p>
      </dgm:t>
    </dgm:pt>
    <dgm:pt modelId="{BCB8AB4A-C30A-44B2-AC01-92357BEA354A}" type="parTrans" cxnId="{2DC026D0-252D-430B-8EC1-8E01F6104085}">
      <dgm:prSet/>
      <dgm:spPr/>
      <dgm:t>
        <a:bodyPr/>
        <a:lstStyle/>
        <a:p>
          <a:endParaRPr lang="ru-RU"/>
        </a:p>
      </dgm:t>
    </dgm:pt>
    <dgm:pt modelId="{3A1EB544-3E0F-4F06-BBC3-01742622910D}" type="sibTrans" cxnId="{2DC026D0-252D-430B-8EC1-8E01F6104085}">
      <dgm:prSet/>
      <dgm:spPr/>
      <dgm:t>
        <a:bodyPr/>
        <a:lstStyle/>
        <a:p>
          <a:endParaRPr lang="ru-RU"/>
        </a:p>
      </dgm:t>
    </dgm:pt>
    <dgm:pt modelId="{9F4FB1EC-9878-4395-867A-B46DF68E08B1}" type="pres">
      <dgm:prSet presAssocID="{B3EB6757-BFB7-4FB9-8BF8-4ED8A2FD52A4}" presName="Name0" presStyleCnt="0">
        <dgm:presLayoutVars>
          <dgm:dir/>
          <dgm:animLvl val="lvl"/>
          <dgm:resizeHandles/>
        </dgm:presLayoutVars>
      </dgm:prSet>
      <dgm:spPr/>
    </dgm:pt>
    <dgm:pt modelId="{2AC872B0-CB6D-47FC-868C-B536F1F5D90E}" type="pres">
      <dgm:prSet presAssocID="{93C33F1A-C9F2-4B08-A510-A4390CEE6A15}" presName="linNode" presStyleCnt="0"/>
      <dgm:spPr/>
    </dgm:pt>
    <dgm:pt modelId="{A543E927-1C77-4343-8E92-7F23A79C8189}" type="pres">
      <dgm:prSet presAssocID="{93C33F1A-C9F2-4B08-A510-A4390CEE6A15}" presName="parentShp" presStyleLbl="node1" presStyleIdx="0" presStyleCnt="2">
        <dgm:presLayoutVars>
          <dgm:bulletEnabled val="1"/>
        </dgm:presLayoutVars>
      </dgm:prSet>
      <dgm:spPr/>
    </dgm:pt>
    <dgm:pt modelId="{F4DB0234-EB85-461E-8C92-B2DD4BB05E89}" type="pres">
      <dgm:prSet presAssocID="{93C33F1A-C9F2-4B08-A510-A4390CEE6A15}" presName="childShp" presStyleLbl="bgAccFollowNode1" presStyleIdx="0" presStyleCnt="2" custScaleX="109949" custScaleY="127624" custLinFactNeighborX="1563" custLinFactNeighborY="-3161">
        <dgm:presLayoutVars>
          <dgm:bulletEnabled val="1"/>
        </dgm:presLayoutVars>
      </dgm:prSet>
      <dgm:spPr/>
    </dgm:pt>
    <dgm:pt modelId="{2218397D-066D-47B1-8B68-42D3C2FC0988}" type="pres">
      <dgm:prSet presAssocID="{BBF75023-AB07-4CC4-83DE-9D62F41C3575}" presName="spacing" presStyleCnt="0"/>
      <dgm:spPr/>
    </dgm:pt>
    <dgm:pt modelId="{6A40A36D-BD16-4B21-9FF9-183F8FCCF941}" type="pres">
      <dgm:prSet presAssocID="{14D06144-1055-464D-87D9-EFE327F5696E}" presName="linNode" presStyleCnt="0"/>
      <dgm:spPr/>
    </dgm:pt>
    <dgm:pt modelId="{1C4F59C5-B5DE-4C74-84BE-5EC8E2776DCC}" type="pres">
      <dgm:prSet presAssocID="{14D06144-1055-464D-87D9-EFE327F5696E}" presName="parentShp" presStyleLbl="node1" presStyleIdx="1" presStyleCnt="2" custLinFactNeighborX="-1078" custLinFactNeighborY="-3663">
        <dgm:presLayoutVars>
          <dgm:bulletEnabled val="1"/>
        </dgm:presLayoutVars>
      </dgm:prSet>
      <dgm:spPr/>
    </dgm:pt>
    <dgm:pt modelId="{CED40708-6ED7-44F8-A4E2-80BC7EC5F886}" type="pres">
      <dgm:prSet presAssocID="{14D06144-1055-464D-87D9-EFE327F5696E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E433F407-3834-4B45-A05C-C1BECE9D7FBB}" type="presOf" srcId="{1D6D8A02-AC5E-44AA-A52F-1CC86A367CA1}" destId="{F4DB0234-EB85-461E-8C92-B2DD4BB05E89}" srcOrd="0" destOrd="1" presId="urn:microsoft.com/office/officeart/2005/8/layout/vList6"/>
    <dgm:cxn modelId="{1DA9EB0E-6235-4C5A-A5D2-D904C302DE5A}" type="presOf" srcId="{14D06144-1055-464D-87D9-EFE327F5696E}" destId="{1C4F59C5-B5DE-4C74-84BE-5EC8E2776DCC}" srcOrd="0" destOrd="0" presId="urn:microsoft.com/office/officeart/2005/8/layout/vList6"/>
    <dgm:cxn modelId="{B08F9813-E7C4-421A-85E1-3F1B167C834D}" srcId="{14D06144-1055-464D-87D9-EFE327F5696E}" destId="{1215C439-2ACB-4BFE-B17A-4F3B1AE96EA1}" srcOrd="0" destOrd="0" parTransId="{400D2820-04EE-45C7-A2A9-D691E1F9D8B1}" sibTransId="{2E4BEB5A-D21D-4ADD-8739-F944442CC156}"/>
    <dgm:cxn modelId="{7D999E1C-5C42-454D-AABA-9E29890DA91B}" type="presOf" srcId="{B3EB6757-BFB7-4FB9-8BF8-4ED8A2FD52A4}" destId="{9F4FB1EC-9878-4395-867A-B46DF68E08B1}" srcOrd="0" destOrd="0" presId="urn:microsoft.com/office/officeart/2005/8/layout/vList6"/>
    <dgm:cxn modelId="{0A57B12B-1518-4795-8AA4-20EAF680E10A}" type="presOf" srcId="{24064FB5-A05F-459B-9F92-0545C7188880}" destId="{F4DB0234-EB85-461E-8C92-B2DD4BB05E89}" srcOrd="0" destOrd="7" presId="urn:microsoft.com/office/officeart/2005/8/layout/vList6"/>
    <dgm:cxn modelId="{2EC57F2F-79AE-443D-8D92-533E180CB653}" srcId="{93C33F1A-C9F2-4B08-A510-A4390CEE6A15}" destId="{4744F064-6092-41E4-B0DA-8BF2F2EC0A8D}" srcOrd="5" destOrd="0" parTransId="{D01E5E21-4E6D-45AA-A90E-3D8171B542C9}" sibTransId="{E6C6425F-5923-43FB-90BC-073609A1EFA2}"/>
    <dgm:cxn modelId="{9C66875C-18D1-4CEC-89C2-546844E7260D}" srcId="{93C33F1A-C9F2-4B08-A510-A4390CEE6A15}" destId="{1D6D8A02-AC5E-44AA-A52F-1CC86A367CA1}" srcOrd="1" destOrd="0" parTransId="{798D7AC0-6EC1-4113-BAB5-0664342E41ED}" sibTransId="{810B7966-60EC-492B-A6FF-DA5998C13F67}"/>
    <dgm:cxn modelId="{62687F60-5B12-43E4-9B3D-5CF200E3548D}" srcId="{B3EB6757-BFB7-4FB9-8BF8-4ED8A2FD52A4}" destId="{14D06144-1055-464D-87D9-EFE327F5696E}" srcOrd="1" destOrd="0" parTransId="{40509626-01D4-490A-BA60-4C943F6EF712}" sibTransId="{1BD0867A-254E-45A8-A318-C3659925F88C}"/>
    <dgm:cxn modelId="{109E1F62-5B20-4738-AC0A-D95735BF7982}" srcId="{14D06144-1055-464D-87D9-EFE327F5696E}" destId="{06710D36-C823-43C5-8134-209064A381BF}" srcOrd="1" destOrd="0" parTransId="{CC93EC5A-9B8D-4C08-8280-F3F7571EE983}" sibTransId="{52889618-6541-42C3-A408-58579E40886E}"/>
    <dgm:cxn modelId="{DDCA6F47-7DF7-4F1B-B81E-4A71DF2F4C59}" type="presOf" srcId="{AE9B1E45-205C-49DA-A17A-E97335D874CF}" destId="{F4DB0234-EB85-461E-8C92-B2DD4BB05E89}" srcOrd="0" destOrd="2" presId="urn:microsoft.com/office/officeart/2005/8/layout/vList6"/>
    <dgm:cxn modelId="{655A306A-D093-49B7-BC03-8CF95DB0FA32}" srcId="{14D06144-1055-464D-87D9-EFE327F5696E}" destId="{273783E4-1500-4741-B59B-8FC489D2A55F}" srcOrd="2" destOrd="0" parTransId="{C1C42EE8-F00F-420D-BF43-F49050B97184}" sibTransId="{A6EB2D11-A4B5-441B-887B-CDDECE2536C7}"/>
    <dgm:cxn modelId="{4A12ED57-EB74-4FBB-AF6F-410AD1B8BE05}" type="presOf" srcId="{93C33F1A-C9F2-4B08-A510-A4390CEE6A15}" destId="{A543E927-1C77-4343-8E92-7F23A79C8189}" srcOrd="0" destOrd="0" presId="urn:microsoft.com/office/officeart/2005/8/layout/vList6"/>
    <dgm:cxn modelId="{3674577E-42CE-4C3E-AA63-D3E1C44948FE}" type="presOf" srcId="{D20BD80E-379B-44E8-AE5F-900779937E1A}" destId="{F4DB0234-EB85-461E-8C92-B2DD4BB05E89}" srcOrd="0" destOrd="3" presId="urn:microsoft.com/office/officeart/2005/8/layout/vList6"/>
    <dgm:cxn modelId="{EFE46480-DA27-4B74-AA99-9BF64793DFF9}" srcId="{93C33F1A-C9F2-4B08-A510-A4390CEE6A15}" destId="{C5B84334-408A-4BBB-9176-149EFC10F25E}" srcOrd="6" destOrd="0" parTransId="{B6FCF438-D297-459E-A73A-C794B88786BE}" sibTransId="{52D296B6-7837-4B07-A300-02C2BDD93594}"/>
    <dgm:cxn modelId="{36DB6999-9958-4C9A-814F-F615D5A217BA}" srcId="{93C33F1A-C9F2-4B08-A510-A4390CEE6A15}" destId="{D2EAEDC1-4ABC-4D52-8A71-E4008392C899}" srcOrd="4" destOrd="0" parTransId="{6258756E-2E62-4F7E-964E-01DC584FB415}" sibTransId="{DC843397-7382-470D-83F2-D6AFE807F264}"/>
    <dgm:cxn modelId="{6527DD9A-8F02-41EC-ABFE-E31AEF8B575E}" srcId="{14D06144-1055-464D-87D9-EFE327F5696E}" destId="{3761E4A3-9BF0-4815-93AD-B0C001EF7221}" srcOrd="3" destOrd="0" parTransId="{F420B0B2-DB9A-4869-8746-131EB67A3E77}" sibTransId="{A5E12985-D904-46C8-A712-8C2E5035E45D}"/>
    <dgm:cxn modelId="{1C0170A7-F96A-4CB6-90F7-FAC896DBAB49}" type="presOf" srcId="{80F3A57F-5708-470E-AD64-DC25143837D2}" destId="{F4DB0234-EB85-461E-8C92-B2DD4BB05E89}" srcOrd="0" destOrd="0" presId="urn:microsoft.com/office/officeart/2005/8/layout/vList6"/>
    <dgm:cxn modelId="{790CC8A9-62E2-4258-BDE7-358DB944E7DD}" srcId="{93C33F1A-C9F2-4B08-A510-A4390CEE6A15}" destId="{80F3A57F-5708-470E-AD64-DC25143837D2}" srcOrd="0" destOrd="0" parTransId="{0E89E02B-3F02-4A91-894E-BBAD28724D43}" sibTransId="{63D02FE8-3D98-49E7-B0AA-905BDE31C5EC}"/>
    <dgm:cxn modelId="{7B2038AF-7BD3-441E-A601-7DB7E1DEC9F3}" srcId="{B3EB6757-BFB7-4FB9-8BF8-4ED8A2FD52A4}" destId="{93C33F1A-C9F2-4B08-A510-A4390CEE6A15}" srcOrd="0" destOrd="0" parTransId="{161FDFE6-E858-4E83-8547-E32C4A7BA951}" sibTransId="{BBF75023-AB07-4CC4-83DE-9D62F41C3575}"/>
    <dgm:cxn modelId="{1BB453B0-D93B-4BC9-BDD0-A390952E070A}" type="presOf" srcId="{D2EAEDC1-4ABC-4D52-8A71-E4008392C899}" destId="{F4DB0234-EB85-461E-8C92-B2DD4BB05E89}" srcOrd="0" destOrd="4" presId="urn:microsoft.com/office/officeart/2005/8/layout/vList6"/>
    <dgm:cxn modelId="{3E2DB7B6-A0AE-49C3-B300-7102EE82BF3F}" type="presOf" srcId="{C5B84334-408A-4BBB-9176-149EFC10F25E}" destId="{F4DB0234-EB85-461E-8C92-B2DD4BB05E89}" srcOrd="0" destOrd="6" presId="urn:microsoft.com/office/officeart/2005/8/layout/vList6"/>
    <dgm:cxn modelId="{C59B83C2-2D2F-4F6A-BA9A-492781E62E02}" type="presOf" srcId="{06710D36-C823-43C5-8134-209064A381BF}" destId="{CED40708-6ED7-44F8-A4E2-80BC7EC5F886}" srcOrd="0" destOrd="1" presId="urn:microsoft.com/office/officeart/2005/8/layout/vList6"/>
    <dgm:cxn modelId="{82BA13CB-D678-4977-9F82-8640E2F1354A}" srcId="{93C33F1A-C9F2-4B08-A510-A4390CEE6A15}" destId="{D20BD80E-379B-44E8-AE5F-900779937E1A}" srcOrd="3" destOrd="0" parTransId="{B0779E6A-096A-4DBE-8FA1-DFBCCE385A6C}" sibTransId="{CE7162A8-28B3-47DA-89E4-1A367BFBE0D1}"/>
    <dgm:cxn modelId="{CC7780CC-D5CC-4B16-A504-BE2ACBE634BD}" srcId="{93C33F1A-C9F2-4B08-A510-A4390CEE6A15}" destId="{AE9B1E45-205C-49DA-A17A-E97335D874CF}" srcOrd="2" destOrd="0" parTransId="{9FE2557C-2917-41E9-84F2-EB3586BA1E81}" sibTransId="{3ED088A9-A741-43B3-A03C-D074C1E46B29}"/>
    <dgm:cxn modelId="{2DC026D0-252D-430B-8EC1-8E01F6104085}" srcId="{14D06144-1055-464D-87D9-EFE327F5696E}" destId="{67026F6F-948C-47E8-8033-7B43B1C96F53}" srcOrd="4" destOrd="0" parTransId="{BCB8AB4A-C30A-44B2-AC01-92357BEA354A}" sibTransId="{3A1EB544-3E0F-4F06-BBC3-01742622910D}"/>
    <dgm:cxn modelId="{5C6D86D5-366F-4EA4-96C2-1F8EB0542DFF}" type="presOf" srcId="{67026F6F-948C-47E8-8033-7B43B1C96F53}" destId="{CED40708-6ED7-44F8-A4E2-80BC7EC5F886}" srcOrd="0" destOrd="4" presId="urn:microsoft.com/office/officeart/2005/8/layout/vList6"/>
    <dgm:cxn modelId="{497C15D6-F2ED-460B-ABA7-96E6F4C65908}" srcId="{93C33F1A-C9F2-4B08-A510-A4390CEE6A15}" destId="{24064FB5-A05F-459B-9F92-0545C7188880}" srcOrd="7" destOrd="0" parTransId="{29E8E2BA-441B-463F-A6ED-CE768B7605ED}" sibTransId="{1BEA73C7-B046-47F8-8D49-003A227CCF6F}"/>
    <dgm:cxn modelId="{FFA7B8DC-14F6-4099-881B-5A22D7B7CAA1}" type="presOf" srcId="{273783E4-1500-4741-B59B-8FC489D2A55F}" destId="{CED40708-6ED7-44F8-A4E2-80BC7EC5F886}" srcOrd="0" destOrd="2" presId="urn:microsoft.com/office/officeart/2005/8/layout/vList6"/>
    <dgm:cxn modelId="{35AB6FE1-97AE-441E-8569-4D542F8147A0}" type="presOf" srcId="{1215C439-2ACB-4BFE-B17A-4F3B1AE96EA1}" destId="{CED40708-6ED7-44F8-A4E2-80BC7EC5F886}" srcOrd="0" destOrd="0" presId="urn:microsoft.com/office/officeart/2005/8/layout/vList6"/>
    <dgm:cxn modelId="{919AE3E7-CA0B-41E5-A6F5-E80DDF524660}" type="presOf" srcId="{3761E4A3-9BF0-4815-93AD-B0C001EF7221}" destId="{CED40708-6ED7-44F8-A4E2-80BC7EC5F886}" srcOrd="0" destOrd="3" presId="urn:microsoft.com/office/officeart/2005/8/layout/vList6"/>
    <dgm:cxn modelId="{39509EF3-6ABA-4D50-BFB3-8C03CB38C1E1}" type="presOf" srcId="{4744F064-6092-41E4-B0DA-8BF2F2EC0A8D}" destId="{F4DB0234-EB85-461E-8C92-B2DD4BB05E89}" srcOrd="0" destOrd="5" presId="urn:microsoft.com/office/officeart/2005/8/layout/vList6"/>
    <dgm:cxn modelId="{585B7D70-65DA-4335-804B-449317B1D5DA}" type="presParOf" srcId="{9F4FB1EC-9878-4395-867A-B46DF68E08B1}" destId="{2AC872B0-CB6D-47FC-868C-B536F1F5D90E}" srcOrd="0" destOrd="0" presId="urn:microsoft.com/office/officeart/2005/8/layout/vList6"/>
    <dgm:cxn modelId="{2BE3B2EA-42C9-46FE-9EED-5A29BCEA16A4}" type="presParOf" srcId="{2AC872B0-CB6D-47FC-868C-B536F1F5D90E}" destId="{A543E927-1C77-4343-8E92-7F23A79C8189}" srcOrd="0" destOrd="0" presId="urn:microsoft.com/office/officeart/2005/8/layout/vList6"/>
    <dgm:cxn modelId="{8EA6389C-1E28-4578-B36F-23C494D72846}" type="presParOf" srcId="{2AC872B0-CB6D-47FC-868C-B536F1F5D90E}" destId="{F4DB0234-EB85-461E-8C92-B2DD4BB05E89}" srcOrd="1" destOrd="0" presId="urn:microsoft.com/office/officeart/2005/8/layout/vList6"/>
    <dgm:cxn modelId="{84D52747-D645-4B67-AA1A-F94D181EDA4B}" type="presParOf" srcId="{9F4FB1EC-9878-4395-867A-B46DF68E08B1}" destId="{2218397D-066D-47B1-8B68-42D3C2FC0988}" srcOrd="1" destOrd="0" presId="urn:microsoft.com/office/officeart/2005/8/layout/vList6"/>
    <dgm:cxn modelId="{98D6912C-BE40-41BE-A213-969770116445}" type="presParOf" srcId="{9F4FB1EC-9878-4395-867A-B46DF68E08B1}" destId="{6A40A36D-BD16-4B21-9FF9-183F8FCCF941}" srcOrd="2" destOrd="0" presId="urn:microsoft.com/office/officeart/2005/8/layout/vList6"/>
    <dgm:cxn modelId="{6C61B548-07F9-4AA0-8FCE-93B5EF909735}" type="presParOf" srcId="{6A40A36D-BD16-4B21-9FF9-183F8FCCF941}" destId="{1C4F59C5-B5DE-4C74-84BE-5EC8E2776DCC}" srcOrd="0" destOrd="0" presId="urn:microsoft.com/office/officeart/2005/8/layout/vList6"/>
    <dgm:cxn modelId="{C406D869-FB97-45DB-8B44-B7C1ACCB8060}" type="presParOf" srcId="{6A40A36D-BD16-4B21-9FF9-183F8FCCF941}" destId="{CED40708-6ED7-44F8-A4E2-80BC7EC5F88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DB0234-EB85-461E-8C92-B2DD4BB05E89}">
      <dsp:nvSpPr>
        <dsp:cNvPr id="0" name=""/>
        <dsp:cNvSpPr/>
      </dsp:nvSpPr>
      <dsp:spPr>
        <a:xfrm>
          <a:off x="2832869" y="0"/>
          <a:ext cx="4655962" cy="285902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здоровьесберегающие;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проектной деятельности;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исследовательской деятельности;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личностно-ориентированные;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портфолио дошкольника;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сотрудничества;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информационно-коммуникационные;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игровые.</a:t>
          </a:r>
        </a:p>
      </dsp:txBody>
      <dsp:txXfrm>
        <a:off x="2832869" y="357378"/>
        <a:ext cx="3583828" cy="2144269"/>
      </dsp:txXfrm>
    </dsp:sp>
    <dsp:sp modelId="{A543E927-1C77-4343-8E92-7F23A79C8189}">
      <dsp:nvSpPr>
        <dsp:cNvPr id="0" name=""/>
        <dsp:cNvSpPr/>
      </dsp:nvSpPr>
      <dsp:spPr>
        <a:xfrm>
          <a:off x="4882" y="312092"/>
          <a:ext cx="2823104" cy="22401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Образовательные технологии:</a:t>
          </a:r>
        </a:p>
      </dsp:txBody>
      <dsp:txXfrm>
        <a:off x="114239" y="421449"/>
        <a:ext cx="2604390" cy="2021480"/>
      </dsp:txXfrm>
    </dsp:sp>
    <dsp:sp modelId="{CED40708-6ED7-44F8-A4E2-80BC7EC5F886}">
      <dsp:nvSpPr>
        <dsp:cNvPr id="0" name=""/>
        <dsp:cNvSpPr/>
      </dsp:nvSpPr>
      <dsp:spPr>
        <a:xfrm>
          <a:off x="2995532" y="3085721"/>
          <a:ext cx="4493299" cy="22401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ru-RU" sz="2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утро радостных встреч;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ru-RU" sz="2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рефлексивный круг;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ru-RU" sz="2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план-дело-анализ;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ru-RU" sz="2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постер достижений;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ru-RU" sz="2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гость группы.</a:t>
          </a:r>
        </a:p>
      </dsp:txBody>
      <dsp:txXfrm>
        <a:off x="2995532" y="3365745"/>
        <a:ext cx="3653226" cy="1680146"/>
      </dsp:txXfrm>
    </dsp:sp>
    <dsp:sp modelId="{1C4F59C5-B5DE-4C74-84BE-5EC8E2776DCC}">
      <dsp:nvSpPr>
        <dsp:cNvPr id="0" name=""/>
        <dsp:cNvSpPr/>
      </dsp:nvSpPr>
      <dsp:spPr>
        <a:xfrm>
          <a:off x="0" y="3003663"/>
          <a:ext cx="2995532" cy="22401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Доброжелательные технологии:</a:t>
          </a:r>
        </a:p>
      </dsp:txBody>
      <dsp:txXfrm>
        <a:off x="109357" y="3113020"/>
        <a:ext cx="2776818" cy="2021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06E36-FD25-4E2D-B0AA-010F637433A0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807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06E36-FD25-4E2D-B0AA-010F637433A0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451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06E36-FD25-4E2D-B0AA-010F637433A0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1027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06E36-FD25-4E2D-B0AA-010F637433A0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341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06E36-FD25-4E2D-B0AA-010F637433A0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621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06E36-FD25-4E2D-B0AA-010F637433A0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06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06E36-FD25-4E2D-B0AA-010F637433A0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957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06E36-FD25-4E2D-B0AA-010F637433A0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6964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1_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371600" y="3886200"/>
            <a:ext cx="6400800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1_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1_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06E36-FD25-4E2D-B0AA-010F637433A0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3379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1_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 bwMode="auto"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21.08.2023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1_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 bwMode="auto"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21.08.2023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1_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21.08.2023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1_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21.08.2023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1_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21.08.2023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1_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21.08.2023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1_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1_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274638"/>
            <a:ext cx="2057400" cy="5851525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74638"/>
            <a:ext cx="6019800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06E36-FD25-4E2D-B0AA-010F637433A0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764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06E36-FD25-4E2D-B0AA-010F637433A0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324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06E36-FD25-4E2D-B0AA-010F637433A0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785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06E36-FD25-4E2D-B0AA-010F637433A0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166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06E36-FD25-4E2D-B0AA-010F637433A0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762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06E36-FD25-4E2D-B0AA-010F637433A0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435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06E36-FD25-4E2D-B0AA-010F637433A0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69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B106E36-FD25-4E2D-B0AA-010F637433A0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206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  <p:sldLayoutId id="2147483649" r:id="rId17"/>
    <p:sldLayoutId id="2147483650" r:id="rId18"/>
    <p:sldLayoutId id="2147483651" r:id="rId19"/>
    <p:sldLayoutId id="2147483652" r:id="rId20"/>
    <p:sldLayoutId id="2147483653" r:id="rId21"/>
    <p:sldLayoutId id="2147483654" r:id="rId22"/>
    <p:sldLayoutId id="2147483655" r:id="rId23"/>
    <p:sldLayoutId id="2147483656" r:id="rId24"/>
    <p:sldLayoutId id="2147483657" r:id="rId25"/>
    <p:sldLayoutId id="2147483658" r:id="rId26"/>
    <p:sldLayoutId id="2147483659" r:id="rId2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2" name="Группа 22"/>
          <p:cNvGrpSpPr/>
          <p:nvPr/>
        </p:nvGrpSpPr>
        <p:grpSpPr bwMode="auto">
          <a:xfrm>
            <a:off x="-4671" y="6237311"/>
            <a:ext cx="9144000" cy="727031"/>
            <a:chOff x="-4761" y="4386262"/>
            <a:chExt cx="12196761" cy="2468457"/>
          </a:xfrm>
        </p:grpSpPr>
        <p:sp>
          <p:nvSpPr>
            <p:cNvPr id="24" name="Диагональная полоса 2"/>
            <p:cNvSpPr/>
            <p:nvPr/>
          </p:nvSpPr>
          <p:spPr bwMode="auto">
            <a:xfrm>
              <a:off x="7854" y="4386262"/>
              <a:ext cx="12184145" cy="1750135"/>
            </a:xfrm>
            <a:custGeom>
              <a:avLst/>
              <a:gdLst>
                <a:gd name="connsiteX0" fmla="*/ 0 w 11256493"/>
                <a:gd name="connsiteY0" fmla="*/ 886577 h 1773154"/>
                <a:gd name="connsiteX1" fmla="*/ 5628247 w 11256493"/>
                <a:gd name="connsiteY1" fmla="*/ 0 h 1773154"/>
                <a:gd name="connsiteX2" fmla="*/ 11256493 w 11256493"/>
                <a:gd name="connsiteY2" fmla="*/ 0 h 1773154"/>
                <a:gd name="connsiteX3" fmla="*/ 0 w 11256493"/>
                <a:gd name="connsiteY3" fmla="*/ 1773154 h 1773154"/>
                <a:gd name="connsiteX4" fmla="*/ 0 w 11256493"/>
                <a:gd name="connsiteY4" fmla="*/ 886577 h 1773154"/>
                <a:gd name="connsiteX0" fmla="*/ 0 w 11275543"/>
                <a:gd name="connsiteY0" fmla="*/ 1110414 h 1996991"/>
                <a:gd name="connsiteX1" fmla="*/ 5628247 w 11275543"/>
                <a:gd name="connsiteY1" fmla="*/ 223837 h 1996991"/>
                <a:gd name="connsiteX2" fmla="*/ 11275543 w 11275543"/>
                <a:gd name="connsiteY2" fmla="*/ 0 h 1996991"/>
                <a:gd name="connsiteX3" fmla="*/ 0 w 11275543"/>
                <a:gd name="connsiteY3" fmla="*/ 1996991 h 1996991"/>
                <a:gd name="connsiteX4" fmla="*/ 0 w 11275543"/>
                <a:gd name="connsiteY4" fmla="*/ 1110414 h 1996991"/>
                <a:gd name="connsiteX0" fmla="*/ 0 w 11275543"/>
                <a:gd name="connsiteY0" fmla="*/ 1158039 h 2044616"/>
                <a:gd name="connsiteX1" fmla="*/ 11252759 w 11275543"/>
                <a:gd name="connsiteY1" fmla="*/ 0 h 2044616"/>
                <a:gd name="connsiteX2" fmla="*/ 11275543 w 11275543"/>
                <a:gd name="connsiteY2" fmla="*/ 47625 h 2044616"/>
                <a:gd name="connsiteX3" fmla="*/ 0 w 11275543"/>
                <a:gd name="connsiteY3" fmla="*/ 2044616 h 2044616"/>
                <a:gd name="connsiteX4" fmla="*/ 0 w 11275543"/>
                <a:gd name="connsiteY4" fmla="*/ 1158039 h 2044616"/>
                <a:gd name="connsiteX0" fmla="*/ 952500 w 12228043"/>
                <a:gd name="connsiteY0" fmla="*/ 1158039 h 1733466"/>
                <a:gd name="connsiteX1" fmla="*/ 12205259 w 12228043"/>
                <a:gd name="connsiteY1" fmla="*/ 0 h 1733466"/>
                <a:gd name="connsiteX2" fmla="*/ 12228043 w 12228043"/>
                <a:gd name="connsiteY2" fmla="*/ 47625 h 1733466"/>
                <a:gd name="connsiteX3" fmla="*/ 0 w 12228043"/>
                <a:gd name="connsiteY3" fmla="*/ 1733466 h 1733466"/>
                <a:gd name="connsiteX4" fmla="*/ 952500 w 12228043"/>
                <a:gd name="connsiteY4" fmla="*/ 1158039 h 1733466"/>
                <a:gd name="connsiteX0" fmla="*/ 0 w 12228043"/>
                <a:gd name="connsiteY0" fmla="*/ 1278689 h 1733466"/>
                <a:gd name="connsiteX1" fmla="*/ 12205259 w 12228043"/>
                <a:gd name="connsiteY1" fmla="*/ 0 h 1733466"/>
                <a:gd name="connsiteX2" fmla="*/ 12228043 w 12228043"/>
                <a:gd name="connsiteY2" fmla="*/ 47625 h 1733466"/>
                <a:gd name="connsiteX3" fmla="*/ 0 w 12228043"/>
                <a:gd name="connsiteY3" fmla="*/ 1733466 h 1733466"/>
                <a:gd name="connsiteX4" fmla="*/ 0 w 12228043"/>
                <a:gd name="connsiteY4" fmla="*/ 1278689 h 1733466"/>
                <a:gd name="connsiteX0" fmla="*/ 0 w 12272493"/>
                <a:gd name="connsiteY0" fmla="*/ 1278689 h 1733466"/>
                <a:gd name="connsiteX1" fmla="*/ 12205259 w 12272493"/>
                <a:gd name="connsiteY1" fmla="*/ 0 h 1733466"/>
                <a:gd name="connsiteX2" fmla="*/ 12272493 w 12272493"/>
                <a:gd name="connsiteY2" fmla="*/ 117475 h 1733466"/>
                <a:gd name="connsiteX3" fmla="*/ 0 w 12272493"/>
                <a:gd name="connsiteY3" fmla="*/ 1733466 h 1733466"/>
                <a:gd name="connsiteX4" fmla="*/ 0 w 12272493"/>
                <a:gd name="connsiteY4" fmla="*/ 1278689 h 1733466"/>
                <a:gd name="connsiteX0" fmla="*/ 0 w 12272493"/>
                <a:gd name="connsiteY0" fmla="*/ 1278689 h 1733466"/>
                <a:gd name="connsiteX1" fmla="*/ 12205259 w 12272493"/>
                <a:gd name="connsiteY1" fmla="*/ 0 h 1733466"/>
                <a:gd name="connsiteX2" fmla="*/ 12272493 w 12272493"/>
                <a:gd name="connsiteY2" fmla="*/ 117475 h 1733466"/>
                <a:gd name="connsiteX3" fmla="*/ 0 w 12272493"/>
                <a:gd name="connsiteY3" fmla="*/ 1733466 h 1733466"/>
                <a:gd name="connsiteX4" fmla="*/ 0 w 12272493"/>
                <a:gd name="connsiteY4" fmla="*/ 1278689 h 1733466"/>
                <a:gd name="connsiteX0" fmla="*/ 0 w 12253443"/>
                <a:gd name="connsiteY0" fmla="*/ 1278689 h 1733466"/>
                <a:gd name="connsiteX1" fmla="*/ 12205259 w 12253443"/>
                <a:gd name="connsiteY1" fmla="*/ 0 h 1733466"/>
                <a:gd name="connsiteX2" fmla="*/ 12253443 w 12253443"/>
                <a:gd name="connsiteY2" fmla="*/ 66675 h 1733466"/>
                <a:gd name="connsiteX3" fmla="*/ 0 w 12253443"/>
                <a:gd name="connsiteY3" fmla="*/ 1733466 h 1733466"/>
                <a:gd name="connsiteX4" fmla="*/ 0 w 12253443"/>
                <a:gd name="connsiteY4" fmla="*/ 1278689 h 1733466"/>
                <a:gd name="connsiteX0" fmla="*/ 0 w 12253443"/>
                <a:gd name="connsiteY0" fmla="*/ 1297739 h 1752516"/>
                <a:gd name="connsiteX1" fmla="*/ 12205259 w 12253443"/>
                <a:gd name="connsiteY1" fmla="*/ 0 h 1752516"/>
                <a:gd name="connsiteX2" fmla="*/ 12253443 w 12253443"/>
                <a:gd name="connsiteY2" fmla="*/ 85725 h 1752516"/>
                <a:gd name="connsiteX3" fmla="*/ 0 w 12253443"/>
                <a:gd name="connsiteY3" fmla="*/ 1752516 h 1752516"/>
                <a:gd name="connsiteX4" fmla="*/ 0 w 12253443"/>
                <a:gd name="connsiteY4" fmla="*/ 1297739 h 1752516"/>
                <a:gd name="connsiteX0" fmla="*/ 0 w 12215343"/>
                <a:gd name="connsiteY0" fmla="*/ 1297739 h 1752516"/>
                <a:gd name="connsiteX1" fmla="*/ 12205259 w 12215343"/>
                <a:gd name="connsiteY1" fmla="*/ 0 h 1752516"/>
                <a:gd name="connsiteX2" fmla="*/ 12215343 w 12215343"/>
                <a:gd name="connsiteY2" fmla="*/ 60325 h 1752516"/>
                <a:gd name="connsiteX3" fmla="*/ 0 w 12215343"/>
                <a:gd name="connsiteY3" fmla="*/ 1752516 h 1752516"/>
                <a:gd name="connsiteX4" fmla="*/ 0 w 12215343"/>
                <a:gd name="connsiteY4" fmla="*/ 1297739 h 1752516"/>
                <a:gd name="connsiteX0" fmla="*/ 0 w 12205259"/>
                <a:gd name="connsiteY0" fmla="*/ 1297739 h 1752516"/>
                <a:gd name="connsiteX1" fmla="*/ 12205259 w 12205259"/>
                <a:gd name="connsiteY1" fmla="*/ 0 h 1752516"/>
                <a:gd name="connsiteX2" fmla="*/ 12196293 w 12205259"/>
                <a:gd name="connsiteY2" fmla="*/ 62706 h 1752516"/>
                <a:gd name="connsiteX3" fmla="*/ 0 w 12205259"/>
                <a:gd name="connsiteY3" fmla="*/ 1752516 h 1752516"/>
                <a:gd name="connsiteX4" fmla="*/ 0 w 12205259"/>
                <a:gd name="connsiteY4" fmla="*/ 1297739 h 1752516"/>
                <a:gd name="connsiteX0" fmla="*/ 0 w 12200497"/>
                <a:gd name="connsiteY0" fmla="*/ 1295358 h 1750135"/>
                <a:gd name="connsiteX1" fmla="*/ 12200497 w 12200497"/>
                <a:gd name="connsiteY1" fmla="*/ 0 h 1750135"/>
                <a:gd name="connsiteX2" fmla="*/ 12196293 w 12200497"/>
                <a:gd name="connsiteY2" fmla="*/ 60325 h 1750135"/>
                <a:gd name="connsiteX3" fmla="*/ 0 w 12200497"/>
                <a:gd name="connsiteY3" fmla="*/ 1750135 h 1750135"/>
                <a:gd name="connsiteX4" fmla="*/ 0 w 12200497"/>
                <a:gd name="connsiteY4" fmla="*/ 1295358 h 1750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00497" h="1750135" extrusionOk="0">
                  <a:moveTo>
                    <a:pt x="0" y="1295358"/>
                  </a:moveTo>
                  <a:lnTo>
                    <a:pt x="12200497" y="0"/>
                  </a:lnTo>
                  <a:lnTo>
                    <a:pt x="12196293" y="60325"/>
                  </a:lnTo>
                  <a:lnTo>
                    <a:pt x="0" y="1750135"/>
                  </a:lnTo>
                  <a:lnTo>
                    <a:pt x="0" y="1295358"/>
                  </a:lnTo>
                  <a:close/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3" name="Группа 10"/>
            <p:cNvGrpSpPr/>
            <p:nvPr/>
          </p:nvGrpSpPr>
          <p:grpSpPr bwMode="auto">
            <a:xfrm>
              <a:off x="-4761" y="4448485"/>
              <a:ext cx="12196761" cy="2406234"/>
              <a:chOff x="-4761" y="4448485"/>
              <a:chExt cx="12196761" cy="2406234"/>
            </a:xfrm>
          </p:grpSpPr>
          <p:sp>
            <p:nvSpPr>
              <p:cNvPr id="26" name="Прямоугольник: усеченные противолежащие углы 3"/>
              <p:cNvSpPr/>
              <p:nvPr/>
            </p:nvSpPr>
            <p:spPr bwMode="auto">
              <a:xfrm>
                <a:off x="-4761" y="4507082"/>
                <a:ext cx="12196760" cy="2347637"/>
              </a:xfrm>
              <a:custGeom>
                <a:avLst/>
                <a:gdLst>
                  <a:gd name="connsiteX0" fmla="*/ 0 w 1774031"/>
                  <a:gd name="connsiteY0" fmla="*/ 0 h 491161"/>
                  <a:gd name="connsiteX1" fmla="*/ 1692169 w 1774031"/>
                  <a:gd name="connsiteY1" fmla="*/ 0 h 491161"/>
                  <a:gd name="connsiteX2" fmla="*/ 1774031 w 1774031"/>
                  <a:gd name="connsiteY2" fmla="*/ 81862 h 491161"/>
                  <a:gd name="connsiteX3" fmla="*/ 1774031 w 1774031"/>
                  <a:gd name="connsiteY3" fmla="*/ 491161 h 491161"/>
                  <a:gd name="connsiteX4" fmla="*/ 1774031 w 1774031"/>
                  <a:gd name="connsiteY4" fmla="*/ 491161 h 491161"/>
                  <a:gd name="connsiteX5" fmla="*/ 81862 w 1774031"/>
                  <a:gd name="connsiteY5" fmla="*/ 491161 h 491161"/>
                  <a:gd name="connsiteX6" fmla="*/ 0 w 1774031"/>
                  <a:gd name="connsiteY6" fmla="*/ 409299 h 491161"/>
                  <a:gd name="connsiteX7" fmla="*/ 0 w 1774031"/>
                  <a:gd name="connsiteY7" fmla="*/ 0 h 491161"/>
                  <a:gd name="connsiteX0" fmla="*/ 864394 w 2638425"/>
                  <a:gd name="connsiteY0" fmla="*/ 0 h 556936"/>
                  <a:gd name="connsiteX1" fmla="*/ 2556563 w 2638425"/>
                  <a:gd name="connsiteY1" fmla="*/ 0 h 556936"/>
                  <a:gd name="connsiteX2" fmla="*/ 2638425 w 2638425"/>
                  <a:gd name="connsiteY2" fmla="*/ 81862 h 556936"/>
                  <a:gd name="connsiteX3" fmla="*/ 2638425 w 2638425"/>
                  <a:gd name="connsiteY3" fmla="*/ 491161 h 556936"/>
                  <a:gd name="connsiteX4" fmla="*/ 2638425 w 2638425"/>
                  <a:gd name="connsiteY4" fmla="*/ 491161 h 556936"/>
                  <a:gd name="connsiteX5" fmla="*/ 946256 w 2638425"/>
                  <a:gd name="connsiteY5" fmla="*/ 491161 h 556936"/>
                  <a:gd name="connsiteX6" fmla="*/ 0 w 2638425"/>
                  <a:gd name="connsiteY6" fmla="*/ 556936 h 556936"/>
                  <a:gd name="connsiteX7" fmla="*/ 864394 w 2638425"/>
                  <a:gd name="connsiteY7" fmla="*/ 0 h 556936"/>
                  <a:gd name="connsiteX0" fmla="*/ 0 w 2655093"/>
                  <a:gd name="connsiteY0" fmla="*/ 369094 h 556936"/>
                  <a:gd name="connsiteX1" fmla="*/ 2573231 w 2655093"/>
                  <a:gd name="connsiteY1" fmla="*/ 0 h 556936"/>
                  <a:gd name="connsiteX2" fmla="*/ 2655093 w 2655093"/>
                  <a:gd name="connsiteY2" fmla="*/ 81862 h 556936"/>
                  <a:gd name="connsiteX3" fmla="*/ 2655093 w 2655093"/>
                  <a:gd name="connsiteY3" fmla="*/ 491161 h 556936"/>
                  <a:gd name="connsiteX4" fmla="*/ 2655093 w 2655093"/>
                  <a:gd name="connsiteY4" fmla="*/ 491161 h 556936"/>
                  <a:gd name="connsiteX5" fmla="*/ 962924 w 2655093"/>
                  <a:gd name="connsiteY5" fmla="*/ 491161 h 556936"/>
                  <a:gd name="connsiteX6" fmla="*/ 16668 w 2655093"/>
                  <a:gd name="connsiteY6" fmla="*/ 556936 h 556936"/>
                  <a:gd name="connsiteX7" fmla="*/ 0 w 2655093"/>
                  <a:gd name="connsiteY7" fmla="*/ 369094 h 556936"/>
                  <a:gd name="connsiteX0" fmla="*/ 0 w 2655093"/>
                  <a:gd name="connsiteY0" fmla="*/ 369094 h 566461"/>
                  <a:gd name="connsiteX1" fmla="*/ 2573231 w 2655093"/>
                  <a:gd name="connsiteY1" fmla="*/ 0 h 566461"/>
                  <a:gd name="connsiteX2" fmla="*/ 2655093 w 2655093"/>
                  <a:gd name="connsiteY2" fmla="*/ 81862 h 566461"/>
                  <a:gd name="connsiteX3" fmla="*/ 2655093 w 2655093"/>
                  <a:gd name="connsiteY3" fmla="*/ 491161 h 566461"/>
                  <a:gd name="connsiteX4" fmla="*/ 2655093 w 2655093"/>
                  <a:gd name="connsiteY4" fmla="*/ 491161 h 566461"/>
                  <a:gd name="connsiteX5" fmla="*/ 962924 w 2655093"/>
                  <a:gd name="connsiteY5" fmla="*/ 491161 h 566461"/>
                  <a:gd name="connsiteX6" fmla="*/ 7142 w 2655093"/>
                  <a:gd name="connsiteY6" fmla="*/ 566461 h 566461"/>
                  <a:gd name="connsiteX7" fmla="*/ 0 w 2655093"/>
                  <a:gd name="connsiteY7" fmla="*/ 369094 h 566461"/>
                  <a:gd name="connsiteX0" fmla="*/ 0 w 5790299"/>
                  <a:gd name="connsiteY0" fmla="*/ 1012032 h 1209399"/>
                  <a:gd name="connsiteX1" fmla="*/ 5790299 w 5790299"/>
                  <a:gd name="connsiteY1" fmla="*/ 0 h 1209399"/>
                  <a:gd name="connsiteX2" fmla="*/ 2655093 w 5790299"/>
                  <a:gd name="connsiteY2" fmla="*/ 724800 h 1209399"/>
                  <a:gd name="connsiteX3" fmla="*/ 2655093 w 5790299"/>
                  <a:gd name="connsiteY3" fmla="*/ 1134099 h 1209399"/>
                  <a:gd name="connsiteX4" fmla="*/ 2655093 w 5790299"/>
                  <a:gd name="connsiteY4" fmla="*/ 1134099 h 1209399"/>
                  <a:gd name="connsiteX5" fmla="*/ 962924 w 5790299"/>
                  <a:gd name="connsiteY5" fmla="*/ 1134099 h 1209399"/>
                  <a:gd name="connsiteX6" fmla="*/ 7142 w 5790299"/>
                  <a:gd name="connsiteY6" fmla="*/ 1209399 h 1209399"/>
                  <a:gd name="connsiteX7" fmla="*/ 0 w 5790299"/>
                  <a:gd name="connsiteY7" fmla="*/ 1012032 h 1209399"/>
                  <a:gd name="connsiteX0" fmla="*/ 0 w 5881687"/>
                  <a:gd name="connsiteY0" fmla="*/ 1012032 h 1209399"/>
                  <a:gd name="connsiteX1" fmla="*/ 5790299 w 5881687"/>
                  <a:gd name="connsiteY1" fmla="*/ 0 h 1209399"/>
                  <a:gd name="connsiteX2" fmla="*/ 5881687 w 5881687"/>
                  <a:gd name="connsiteY2" fmla="*/ 48525 h 1209399"/>
                  <a:gd name="connsiteX3" fmla="*/ 2655093 w 5881687"/>
                  <a:gd name="connsiteY3" fmla="*/ 1134099 h 1209399"/>
                  <a:gd name="connsiteX4" fmla="*/ 2655093 w 5881687"/>
                  <a:gd name="connsiteY4" fmla="*/ 1134099 h 1209399"/>
                  <a:gd name="connsiteX5" fmla="*/ 962924 w 5881687"/>
                  <a:gd name="connsiteY5" fmla="*/ 1134099 h 1209399"/>
                  <a:gd name="connsiteX6" fmla="*/ 7142 w 5881687"/>
                  <a:gd name="connsiteY6" fmla="*/ 1209399 h 1209399"/>
                  <a:gd name="connsiteX7" fmla="*/ 0 w 5881687"/>
                  <a:gd name="connsiteY7" fmla="*/ 1012032 h 1209399"/>
                  <a:gd name="connsiteX0" fmla="*/ 0 w 5881687"/>
                  <a:gd name="connsiteY0" fmla="*/ 1012032 h 1209399"/>
                  <a:gd name="connsiteX1" fmla="*/ 5790299 w 5881687"/>
                  <a:gd name="connsiteY1" fmla="*/ 0 h 1209399"/>
                  <a:gd name="connsiteX2" fmla="*/ 5881687 w 5881687"/>
                  <a:gd name="connsiteY2" fmla="*/ 48525 h 1209399"/>
                  <a:gd name="connsiteX3" fmla="*/ 2655093 w 5881687"/>
                  <a:gd name="connsiteY3" fmla="*/ 1134099 h 1209399"/>
                  <a:gd name="connsiteX4" fmla="*/ 2655093 w 5881687"/>
                  <a:gd name="connsiteY4" fmla="*/ 1134099 h 1209399"/>
                  <a:gd name="connsiteX5" fmla="*/ 970068 w 5881687"/>
                  <a:gd name="connsiteY5" fmla="*/ 1200774 h 1209399"/>
                  <a:gd name="connsiteX6" fmla="*/ 7142 w 5881687"/>
                  <a:gd name="connsiteY6" fmla="*/ 1209399 h 1209399"/>
                  <a:gd name="connsiteX7" fmla="*/ 0 w 5881687"/>
                  <a:gd name="connsiteY7" fmla="*/ 1012032 h 1209399"/>
                  <a:gd name="connsiteX0" fmla="*/ 0 w 5881687"/>
                  <a:gd name="connsiteY0" fmla="*/ 1012032 h 1209399"/>
                  <a:gd name="connsiteX1" fmla="*/ 5790299 w 5881687"/>
                  <a:gd name="connsiteY1" fmla="*/ 0 h 1209399"/>
                  <a:gd name="connsiteX2" fmla="*/ 5881687 w 5881687"/>
                  <a:gd name="connsiteY2" fmla="*/ 48525 h 1209399"/>
                  <a:gd name="connsiteX3" fmla="*/ 2655093 w 5881687"/>
                  <a:gd name="connsiteY3" fmla="*/ 1134099 h 1209399"/>
                  <a:gd name="connsiteX4" fmla="*/ 2188368 w 5881687"/>
                  <a:gd name="connsiteY4" fmla="*/ 1203155 h 1209399"/>
                  <a:gd name="connsiteX5" fmla="*/ 970068 w 5881687"/>
                  <a:gd name="connsiteY5" fmla="*/ 1200774 h 1209399"/>
                  <a:gd name="connsiteX6" fmla="*/ 7142 w 5881687"/>
                  <a:gd name="connsiteY6" fmla="*/ 1209399 h 1209399"/>
                  <a:gd name="connsiteX7" fmla="*/ 0 w 5881687"/>
                  <a:gd name="connsiteY7" fmla="*/ 1012032 h 1209399"/>
                  <a:gd name="connsiteX0" fmla="*/ 0 w 5881687"/>
                  <a:gd name="connsiteY0" fmla="*/ 1012032 h 1209399"/>
                  <a:gd name="connsiteX1" fmla="*/ 5790299 w 5881687"/>
                  <a:gd name="connsiteY1" fmla="*/ 0 h 1209399"/>
                  <a:gd name="connsiteX2" fmla="*/ 5881687 w 5881687"/>
                  <a:gd name="connsiteY2" fmla="*/ 48525 h 1209399"/>
                  <a:gd name="connsiteX3" fmla="*/ 2640806 w 5881687"/>
                  <a:gd name="connsiteY3" fmla="*/ 1126955 h 1209399"/>
                  <a:gd name="connsiteX4" fmla="*/ 2188368 w 5881687"/>
                  <a:gd name="connsiteY4" fmla="*/ 1203155 h 1209399"/>
                  <a:gd name="connsiteX5" fmla="*/ 970068 w 5881687"/>
                  <a:gd name="connsiteY5" fmla="*/ 1200774 h 1209399"/>
                  <a:gd name="connsiteX6" fmla="*/ 7142 w 5881687"/>
                  <a:gd name="connsiteY6" fmla="*/ 1209399 h 1209399"/>
                  <a:gd name="connsiteX7" fmla="*/ 0 w 5881687"/>
                  <a:gd name="connsiteY7" fmla="*/ 1012032 h 1209399"/>
                  <a:gd name="connsiteX0" fmla="*/ 0 w 5881687"/>
                  <a:gd name="connsiteY0" fmla="*/ 1012032 h 1209399"/>
                  <a:gd name="connsiteX1" fmla="*/ 5790299 w 5881687"/>
                  <a:gd name="connsiteY1" fmla="*/ 0 h 1209399"/>
                  <a:gd name="connsiteX2" fmla="*/ 5881687 w 5881687"/>
                  <a:gd name="connsiteY2" fmla="*/ 48525 h 1209399"/>
                  <a:gd name="connsiteX3" fmla="*/ 2626518 w 5881687"/>
                  <a:gd name="connsiteY3" fmla="*/ 1103142 h 1209399"/>
                  <a:gd name="connsiteX4" fmla="*/ 2188368 w 5881687"/>
                  <a:gd name="connsiteY4" fmla="*/ 1203155 h 1209399"/>
                  <a:gd name="connsiteX5" fmla="*/ 970068 w 5881687"/>
                  <a:gd name="connsiteY5" fmla="*/ 1200774 h 1209399"/>
                  <a:gd name="connsiteX6" fmla="*/ 7142 w 5881687"/>
                  <a:gd name="connsiteY6" fmla="*/ 1209399 h 1209399"/>
                  <a:gd name="connsiteX7" fmla="*/ 0 w 5881687"/>
                  <a:gd name="connsiteY7" fmla="*/ 1012032 h 1209399"/>
                  <a:gd name="connsiteX0" fmla="*/ 0 w 7997718"/>
                  <a:gd name="connsiteY0" fmla="*/ 1404938 h 1602305"/>
                  <a:gd name="connsiteX1" fmla="*/ 7997718 w 7997718"/>
                  <a:gd name="connsiteY1" fmla="*/ 0 h 1602305"/>
                  <a:gd name="connsiteX2" fmla="*/ 5881687 w 7997718"/>
                  <a:gd name="connsiteY2" fmla="*/ 441431 h 1602305"/>
                  <a:gd name="connsiteX3" fmla="*/ 2626518 w 7997718"/>
                  <a:gd name="connsiteY3" fmla="*/ 1496048 h 1602305"/>
                  <a:gd name="connsiteX4" fmla="*/ 2188368 w 7997718"/>
                  <a:gd name="connsiteY4" fmla="*/ 1596061 h 1602305"/>
                  <a:gd name="connsiteX5" fmla="*/ 970068 w 7997718"/>
                  <a:gd name="connsiteY5" fmla="*/ 1593680 h 1602305"/>
                  <a:gd name="connsiteX6" fmla="*/ 7142 w 7997718"/>
                  <a:gd name="connsiteY6" fmla="*/ 1602305 h 1602305"/>
                  <a:gd name="connsiteX7" fmla="*/ 0 w 7997718"/>
                  <a:gd name="connsiteY7" fmla="*/ 1404938 h 1602305"/>
                  <a:gd name="connsiteX0" fmla="*/ 0 w 8112918"/>
                  <a:gd name="connsiteY0" fmla="*/ 1404938 h 1602305"/>
                  <a:gd name="connsiteX1" fmla="*/ 7997718 w 8112918"/>
                  <a:gd name="connsiteY1" fmla="*/ 0 h 1602305"/>
                  <a:gd name="connsiteX2" fmla="*/ 8112918 w 8112918"/>
                  <a:gd name="connsiteY2" fmla="*/ 136631 h 1602305"/>
                  <a:gd name="connsiteX3" fmla="*/ 2626518 w 8112918"/>
                  <a:gd name="connsiteY3" fmla="*/ 1496048 h 1602305"/>
                  <a:gd name="connsiteX4" fmla="*/ 2188368 w 8112918"/>
                  <a:gd name="connsiteY4" fmla="*/ 1596061 h 1602305"/>
                  <a:gd name="connsiteX5" fmla="*/ 970068 w 8112918"/>
                  <a:gd name="connsiteY5" fmla="*/ 1593680 h 1602305"/>
                  <a:gd name="connsiteX6" fmla="*/ 7142 w 8112918"/>
                  <a:gd name="connsiteY6" fmla="*/ 1602305 h 1602305"/>
                  <a:gd name="connsiteX7" fmla="*/ 0 w 8112918"/>
                  <a:gd name="connsiteY7" fmla="*/ 1404938 h 1602305"/>
                  <a:gd name="connsiteX0" fmla="*/ 0 w 9572624"/>
                  <a:gd name="connsiteY0" fmla="*/ 1485001 h 1682368"/>
                  <a:gd name="connsiteX1" fmla="*/ 7997718 w 9572624"/>
                  <a:gd name="connsiteY1" fmla="*/ 80063 h 1682368"/>
                  <a:gd name="connsiteX2" fmla="*/ 9572624 w 9572624"/>
                  <a:gd name="connsiteY2" fmla="*/ 0 h 1682368"/>
                  <a:gd name="connsiteX3" fmla="*/ 2626518 w 9572624"/>
                  <a:gd name="connsiteY3" fmla="*/ 1576111 h 1682368"/>
                  <a:gd name="connsiteX4" fmla="*/ 2188368 w 9572624"/>
                  <a:gd name="connsiteY4" fmla="*/ 1676124 h 1682368"/>
                  <a:gd name="connsiteX5" fmla="*/ 970068 w 9572624"/>
                  <a:gd name="connsiteY5" fmla="*/ 1673743 h 1682368"/>
                  <a:gd name="connsiteX6" fmla="*/ 7142 w 9572624"/>
                  <a:gd name="connsiteY6" fmla="*/ 1682368 h 1682368"/>
                  <a:gd name="connsiteX7" fmla="*/ 0 w 9572624"/>
                  <a:gd name="connsiteY7" fmla="*/ 1485001 h 1682368"/>
                  <a:gd name="connsiteX0" fmla="*/ 0 w 9572624"/>
                  <a:gd name="connsiteY0" fmla="*/ 1652588 h 1849955"/>
                  <a:gd name="connsiteX1" fmla="*/ 9412181 w 9572624"/>
                  <a:gd name="connsiteY1" fmla="*/ 0 h 1849955"/>
                  <a:gd name="connsiteX2" fmla="*/ 9572624 w 9572624"/>
                  <a:gd name="connsiteY2" fmla="*/ 167587 h 1849955"/>
                  <a:gd name="connsiteX3" fmla="*/ 2626518 w 9572624"/>
                  <a:gd name="connsiteY3" fmla="*/ 1743698 h 1849955"/>
                  <a:gd name="connsiteX4" fmla="*/ 2188368 w 9572624"/>
                  <a:gd name="connsiteY4" fmla="*/ 1843711 h 1849955"/>
                  <a:gd name="connsiteX5" fmla="*/ 970068 w 9572624"/>
                  <a:gd name="connsiteY5" fmla="*/ 1841330 h 1849955"/>
                  <a:gd name="connsiteX6" fmla="*/ 7142 w 9572624"/>
                  <a:gd name="connsiteY6" fmla="*/ 1849955 h 1849955"/>
                  <a:gd name="connsiteX7" fmla="*/ 0 w 9572624"/>
                  <a:gd name="connsiteY7" fmla="*/ 1652588 h 1849955"/>
                  <a:gd name="connsiteX0" fmla="*/ 0 w 12222056"/>
                  <a:gd name="connsiteY0" fmla="*/ 2150270 h 2347637"/>
                  <a:gd name="connsiteX1" fmla="*/ 12222056 w 12222056"/>
                  <a:gd name="connsiteY1" fmla="*/ 0 h 2347637"/>
                  <a:gd name="connsiteX2" fmla="*/ 9572624 w 12222056"/>
                  <a:gd name="connsiteY2" fmla="*/ 665269 h 2347637"/>
                  <a:gd name="connsiteX3" fmla="*/ 2626518 w 12222056"/>
                  <a:gd name="connsiteY3" fmla="*/ 2241380 h 2347637"/>
                  <a:gd name="connsiteX4" fmla="*/ 2188368 w 12222056"/>
                  <a:gd name="connsiteY4" fmla="*/ 2341393 h 2347637"/>
                  <a:gd name="connsiteX5" fmla="*/ 970068 w 12222056"/>
                  <a:gd name="connsiteY5" fmla="*/ 2339012 h 2347637"/>
                  <a:gd name="connsiteX6" fmla="*/ 7142 w 12222056"/>
                  <a:gd name="connsiteY6" fmla="*/ 2347637 h 2347637"/>
                  <a:gd name="connsiteX7" fmla="*/ 0 w 12222056"/>
                  <a:gd name="connsiteY7" fmla="*/ 2150270 h 2347637"/>
                  <a:gd name="connsiteX0" fmla="*/ 0 w 12222056"/>
                  <a:gd name="connsiteY0" fmla="*/ 2150270 h 2347637"/>
                  <a:gd name="connsiteX1" fmla="*/ 12222056 w 12222056"/>
                  <a:gd name="connsiteY1" fmla="*/ 0 h 2347637"/>
                  <a:gd name="connsiteX2" fmla="*/ 12213431 w 12222056"/>
                  <a:gd name="connsiteY2" fmla="*/ 65194 h 2347637"/>
                  <a:gd name="connsiteX3" fmla="*/ 2626518 w 12222056"/>
                  <a:gd name="connsiteY3" fmla="*/ 2241380 h 2347637"/>
                  <a:gd name="connsiteX4" fmla="*/ 2188368 w 12222056"/>
                  <a:gd name="connsiteY4" fmla="*/ 2341393 h 2347637"/>
                  <a:gd name="connsiteX5" fmla="*/ 970068 w 12222056"/>
                  <a:gd name="connsiteY5" fmla="*/ 2339012 h 2347637"/>
                  <a:gd name="connsiteX6" fmla="*/ 7142 w 12222056"/>
                  <a:gd name="connsiteY6" fmla="*/ 2347637 h 2347637"/>
                  <a:gd name="connsiteX7" fmla="*/ 0 w 12222056"/>
                  <a:gd name="connsiteY7" fmla="*/ 2150270 h 2347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222056" h="2347637" extrusionOk="0">
                    <a:moveTo>
                      <a:pt x="0" y="2150270"/>
                    </a:moveTo>
                    <a:lnTo>
                      <a:pt x="12222056" y="0"/>
                    </a:lnTo>
                    <a:lnTo>
                      <a:pt x="12213431" y="65194"/>
                    </a:lnTo>
                    <a:lnTo>
                      <a:pt x="2626518" y="2241380"/>
                    </a:lnTo>
                    <a:lnTo>
                      <a:pt x="2188368" y="2341393"/>
                    </a:lnTo>
                    <a:lnTo>
                      <a:pt x="970068" y="2339012"/>
                    </a:lnTo>
                    <a:lnTo>
                      <a:pt x="7142" y="2347637"/>
                    </a:lnTo>
                    <a:lnTo>
                      <a:pt x="0" y="2150270"/>
                    </a:lnTo>
                    <a:close/>
                  </a:path>
                </a:pathLst>
              </a:cu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ru-RU"/>
              </a:p>
            </p:txBody>
          </p:sp>
          <p:grpSp>
            <p:nvGrpSpPr>
              <p:cNvPr id="5" name="Группа 14"/>
              <p:cNvGrpSpPr/>
              <p:nvPr/>
            </p:nvGrpSpPr>
            <p:grpSpPr bwMode="auto">
              <a:xfrm>
                <a:off x="-1" y="4448485"/>
                <a:ext cx="12192001" cy="2383164"/>
                <a:chOff x="-1" y="4448485"/>
                <a:chExt cx="12192001" cy="2383164"/>
              </a:xfrm>
            </p:grpSpPr>
            <p:sp>
              <p:nvSpPr>
                <p:cNvPr id="28" name="Диагональная полоса 2"/>
                <p:cNvSpPr/>
                <p:nvPr/>
              </p:nvSpPr>
              <p:spPr bwMode="auto">
                <a:xfrm>
                  <a:off x="-1" y="4448485"/>
                  <a:ext cx="12192001" cy="2182729"/>
                </a:xfrm>
                <a:custGeom>
                  <a:avLst/>
                  <a:gdLst>
                    <a:gd name="connsiteX0" fmla="*/ 0 w 11256493"/>
                    <a:gd name="connsiteY0" fmla="*/ 886577 h 1773154"/>
                    <a:gd name="connsiteX1" fmla="*/ 5628247 w 11256493"/>
                    <a:gd name="connsiteY1" fmla="*/ 0 h 1773154"/>
                    <a:gd name="connsiteX2" fmla="*/ 11256493 w 11256493"/>
                    <a:gd name="connsiteY2" fmla="*/ 0 h 1773154"/>
                    <a:gd name="connsiteX3" fmla="*/ 0 w 11256493"/>
                    <a:gd name="connsiteY3" fmla="*/ 1773154 h 1773154"/>
                    <a:gd name="connsiteX4" fmla="*/ 0 w 11256493"/>
                    <a:gd name="connsiteY4" fmla="*/ 886577 h 1773154"/>
                    <a:gd name="connsiteX0" fmla="*/ 0 w 11275543"/>
                    <a:gd name="connsiteY0" fmla="*/ 1110414 h 1996991"/>
                    <a:gd name="connsiteX1" fmla="*/ 5628247 w 11275543"/>
                    <a:gd name="connsiteY1" fmla="*/ 223837 h 1996991"/>
                    <a:gd name="connsiteX2" fmla="*/ 11275543 w 11275543"/>
                    <a:gd name="connsiteY2" fmla="*/ 0 h 1996991"/>
                    <a:gd name="connsiteX3" fmla="*/ 0 w 11275543"/>
                    <a:gd name="connsiteY3" fmla="*/ 1996991 h 1996991"/>
                    <a:gd name="connsiteX4" fmla="*/ 0 w 11275543"/>
                    <a:gd name="connsiteY4" fmla="*/ 1110414 h 1996991"/>
                    <a:gd name="connsiteX0" fmla="*/ 0 w 11275543"/>
                    <a:gd name="connsiteY0" fmla="*/ 1158039 h 2044616"/>
                    <a:gd name="connsiteX1" fmla="*/ 11252759 w 11275543"/>
                    <a:gd name="connsiteY1" fmla="*/ 0 h 2044616"/>
                    <a:gd name="connsiteX2" fmla="*/ 11275543 w 11275543"/>
                    <a:gd name="connsiteY2" fmla="*/ 47625 h 2044616"/>
                    <a:gd name="connsiteX3" fmla="*/ 0 w 11275543"/>
                    <a:gd name="connsiteY3" fmla="*/ 2044616 h 2044616"/>
                    <a:gd name="connsiteX4" fmla="*/ 0 w 11275543"/>
                    <a:gd name="connsiteY4" fmla="*/ 1158039 h 2044616"/>
                    <a:gd name="connsiteX0" fmla="*/ 952500 w 12228043"/>
                    <a:gd name="connsiteY0" fmla="*/ 1158039 h 1733466"/>
                    <a:gd name="connsiteX1" fmla="*/ 12205259 w 12228043"/>
                    <a:gd name="connsiteY1" fmla="*/ 0 h 1733466"/>
                    <a:gd name="connsiteX2" fmla="*/ 12228043 w 12228043"/>
                    <a:gd name="connsiteY2" fmla="*/ 47625 h 1733466"/>
                    <a:gd name="connsiteX3" fmla="*/ 0 w 12228043"/>
                    <a:gd name="connsiteY3" fmla="*/ 1733466 h 1733466"/>
                    <a:gd name="connsiteX4" fmla="*/ 952500 w 12228043"/>
                    <a:gd name="connsiteY4" fmla="*/ 1158039 h 1733466"/>
                    <a:gd name="connsiteX0" fmla="*/ 0 w 12228043"/>
                    <a:gd name="connsiteY0" fmla="*/ 1278689 h 1733466"/>
                    <a:gd name="connsiteX1" fmla="*/ 12205259 w 12228043"/>
                    <a:gd name="connsiteY1" fmla="*/ 0 h 1733466"/>
                    <a:gd name="connsiteX2" fmla="*/ 12228043 w 12228043"/>
                    <a:gd name="connsiteY2" fmla="*/ 47625 h 1733466"/>
                    <a:gd name="connsiteX3" fmla="*/ 0 w 12228043"/>
                    <a:gd name="connsiteY3" fmla="*/ 1733466 h 1733466"/>
                    <a:gd name="connsiteX4" fmla="*/ 0 w 12228043"/>
                    <a:gd name="connsiteY4" fmla="*/ 1278689 h 1733466"/>
                    <a:gd name="connsiteX0" fmla="*/ 0 w 12272493"/>
                    <a:gd name="connsiteY0" fmla="*/ 1278689 h 1733466"/>
                    <a:gd name="connsiteX1" fmla="*/ 12205259 w 12272493"/>
                    <a:gd name="connsiteY1" fmla="*/ 0 h 1733466"/>
                    <a:gd name="connsiteX2" fmla="*/ 12272493 w 12272493"/>
                    <a:gd name="connsiteY2" fmla="*/ 117475 h 1733466"/>
                    <a:gd name="connsiteX3" fmla="*/ 0 w 12272493"/>
                    <a:gd name="connsiteY3" fmla="*/ 1733466 h 1733466"/>
                    <a:gd name="connsiteX4" fmla="*/ 0 w 12272493"/>
                    <a:gd name="connsiteY4" fmla="*/ 1278689 h 1733466"/>
                    <a:gd name="connsiteX0" fmla="*/ 0 w 12272493"/>
                    <a:gd name="connsiteY0" fmla="*/ 1278689 h 1733466"/>
                    <a:gd name="connsiteX1" fmla="*/ 12205259 w 12272493"/>
                    <a:gd name="connsiteY1" fmla="*/ 0 h 1733466"/>
                    <a:gd name="connsiteX2" fmla="*/ 12272493 w 12272493"/>
                    <a:gd name="connsiteY2" fmla="*/ 117475 h 1733466"/>
                    <a:gd name="connsiteX3" fmla="*/ 0 w 12272493"/>
                    <a:gd name="connsiteY3" fmla="*/ 1733466 h 1733466"/>
                    <a:gd name="connsiteX4" fmla="*/ 0 w 12272493"/>
                    <a:gd name="connsiteY4" fmla="*/ 1278689 h 1733466"/>
                    <a:gd name="connsiteX0" fmla="*/ 0 w 12253443"/>
                    <a:gd name="connsiteY0" fmla="*/ 1278689 h 1733466"/>
                    <a:gd name="connsiteX1" fmla="*/ 12205259 w 12253443"/>
                    <a:gd name="connsiteY1" fmla="*/ 0 h 1733466"/>
                    <a:gd name="connsiteX2" fmla="*/ 12253443 w 12253443"/>
                    <a:gd name="connsiteY2" fmla="*/ 66675 h 1733466"/>
                    <a:gd name="connsiteX3" fmla="*/ 0 w 12253443"/>
                    <a:gd name="connsiteY3" fmla="*/ 1733466 h 1733466"/>
                    <a:gd name="connsiteX4" fmla="*/ 0 w 12253443"/>
                    <a:gd name="connsiteY4" fmla="*/ 1278689 h 1733466"/>
                    <a:gd name="connsiteX0" fmla="*/ 0 w 12253443"/>
                    <a:gd name="connsiteY0" fmla="*/ 1297739 h 1752516"/>
                    <a:gd name="connsiteX1" fmla="*/ 12205259 w 12253443"/>
                    <a:gd name="connsiteY1" fmla="*/ 0 h 1752516"/>
                    <a:gd name="connsiteX2" fmla="*/ 12253443 w 12253443"/>
                    <a:gd name="connsiteY2" fmla="*/ 85725 h 1752516"/>
                    <a:gd name="connsiteX3" fmla="*/ 0 w 12253443"/>
                    <a:gd name="connsiteY3" fmla="*/ 1752516 h 1752516"/>
                    <a:gd name="connsiteX4" fmla="*/ 0 w 12253443"/>
                    <a:gd name="connsiteY4" fmla="*/ 1297739 h 1752516"/>
                    <a:gd name="connsiteX0" fmla="*/ 0 w 12215343"/>
                    <a:gd name="connsiteY0" fmla="*/ 1297739 h 1752516"/>
                    <a:gd name="connsiteX1" fmla="*/ 12205259 w 12215343"/>
                    <a:gd name="connsiteY1" fmla="*/ 0 h 1752516"/>
                    <a:gd name="connsiteX2" fmla="*/ 12215343 w 12215343"/>
                    <a:gd name="connsiteY2" fmla="*/ 60325 h 1752516"/>
                    <a:gd name="connsiteX3" fmla="*/ 0 w 12215343"/>
                    <a:gd name="connsiteY3" fmla="*/ 1752516 h 1752516"/>
                    <a:gd name="connsiteX4" fmla="*/ 0 w 12215343"/>
                    <a:gd name="connsiteY4" fmla="*/ 1297739 h 1752516"/>
                    <a:gd name="connsiteX0" fmla="*/ 0 w 12215343"/>
                    <a:gd name="connsiteY0" fmla="*/ 1589839 h 2044616"/>
                    <a:gd name="connsiteX1" fmla="*/ 11748059 w 12215343"/>
                    <a:gd name="connsiteY1" fmla="*/ 0 h 2044616"/>
                    <a:gd name="connsiteX2" fmla="*/ 12215343 w 12215343"/>
                    <a:gd name="connsiteY2" fmla="*/ 352425 h 2044616"/>
                    <a:gd name="connsiteX3" fmla="*/ 0 w 12215343"/>
                    <a:gd name="connsiteY3" fmla="*/ 2044616 h 2044616"/>
                    <a:gd name="connsiteX4" fmla="*/ 0 w 12215343"/>
                    <a:gd name="connsiteY4" fmla="*/ 1589839 h 2044616"/>
                    <a:gd name="connsiteX0" fmla="*/ 0 w 11748059"/>
                    <a:gd name="connsiteY0" fmla="*/ 1589839 h 2044616"/>
                    <a:gd name="connsiteX1" fmla="*/ 11748059 w 11748059"/>
                    <a:gd name="connsiteY1" fmla="*/ 0 h 2044616"/>
                    <a:gd name="connsiteX2" fmla="*/ 11720043 w 11748059"/>
                    <a:gd name="connsiteY2" fmla="*/ 117475 h 2044616"/>
                    <a:gd name="connsiteX3" fmla="*/ 0 w 11748059"/>
                    <a:gd name="connsiteY3" fmla="*/ 2044616 h 2044616"/>
                    <a:gd name="connsiteX4" fmla="*/ 0 w 11748059"/>
                    <a:gd name="connsiteY4" fmla="*/ 1589839 h 2044616"/>
                    <a:gd name="connsiteX0" fmla="*/ 0 w 11720043"/>
                    <a:gd name="connsiteY0" fmla="*/ 1604127 h 2058904"/>
                    <a:gd name="connsiteX1" fmla="*/ 11719484 w 11720043"/>
                    <a:gd name="connsiteY1" fmla="*/ 0 h 2058904"/>
                    <a:gd name="connsiteX2" fmla="*/ 11720043 w 11720043"/>
                    <a:gd name="connsiteY2" fmla="*/ 131763 h 2058904"/>
                    <a:gd name="connsiteX3" fmla="*/ 0 w 11720043"/>
                    <a:gd name="connsiteY3" fmla="*/ 2058904 h 2058904"/>
                    <a:gd name="connsiteX4" fmla="*/ 0 w 11720043"/>
                    <a:gd name="connsiteY4" fmla="*/ 1604127 h 2058904"/>
                    <a:gd name="connsiteX0" fmla="*/ 0 w 11720043"/>
                    <a:gd name="connsiteY0" fmla="*/ 1604127 h 2058904"/>
                    <a:gd name="connsiteX1" fmla="*/ 11719484 w 11720043"/>
                    <a:gd name="connsiteY1" fmla="*/ 0 h 2058904"/>
                    <a:gd name="connsiteX2" fmla="*/ 11720043 w 11720043"/>
                    <a:gd name="connsiteY2" fmla="*/ 93663 h 2058904"/>
                    <a:gd name="connsiteX3" fmla="*/ 0 w 11720043"/>
                    <a:gd name="connsiteY3" fmla="*/ 2058904 h 2058904"/>
                    <a:gd name="connsiteX4" fmla="*/ 0 w 11720043"/>
                    <a:gd name="connsiteY4" fmla="*/ 1604127 h 2058904"/>
                    <a:gd name="connsiteX0" fmla="*/ 0 w 11719484"/>
                    <a:gd name="connsiteY0" fmla="*/ 1604127 h 2058904"/>
                    <a:gd name="connsiteX1" fmla="*/ 11719484 w 11719484"/>
                    <a:gd name="connsiteY1" fmla="*/ 0 h 2058904"/>
                    <a:gd name="connsiteX2" fmla="*/ 11677181 w 11719484"/>
                    <a:gd name="connsiteY2" fmla="*/ 69850 h 2058904"/>
                    <a:gd name="connsiteX3" fmla="*/ 0 w 11719484"/>
                    <a:gd name="connsiteY3" fmla="*/ 2058904 h 2058904"/>
                    <a:gd name="connsiteX4" fmla="*/ 0 w 11719484"/>
                    <a:gd name="connsiteY4" fmla="*/ 1604127 h 2058904"/>
                    <a:gd name="connsiteX0" fmla="*/ 0 w 11719484"/>
                    <a:gd name="connsiteY0" fmla="*/ 1604127 h 2058904"/>
                    <a:gd name="connsiteX1" fmla="*/ 11719484 w 11719484"/>
                    <a:gd name="connsiteY1" fmla="*/ 0 h 2058904"/>
                    <a:gd name="connsiteX2" fmla="*/ 11686706 w 11719484"/>
                    <a:gd name="connsiteY2" fmla="*/ 50800 h 2058904"/>
                    <a:gd name="connsiteX3" fmla="*/ 0 w 11719484"/>
                    <a:gd name="connsiteY3" fmla="*/ 2058904 h 2058904"/>
                    <a:gd name="connsiteX4" fmla="*/ 0 w 11719484"/>
                    <a:gd name="connsiteY4" fmla="*/ 1604127 h 2058904"/>
                    <a:gd name="connsiteX0" fmla="*/ 0 w 11705197"/>
                    <a:gd name="connsiteY0" fmla="*/ 1608889 h 2063666"/>
                    <a:gd name="connsiteX1" fmla="*/ 11705196 w 11705197"/>
                    <a:gd name="connsiteY1" fmla="*/ 0 h 2063666"/>
                    <a:gd name="connsiteX2" fmla="*/ 11686706 w 11705197"/>
                    <a:gd name="connsiteY2" fmla="*/ 55562 h 2063666"/>
                    <a:gd name="connsiteX3" fmla="*/ 0 w 11705197"/>
                    <a:gd name="connsiteY3" fmla="*/ 2063666 h 2063666"/>
                    <a:gd name="connsiteX4" fmla="*/ 0 w 11705197"/>
                    <a:gd name="connsiteY4" fmla="*/ 1608889 h 2063666"/>
                    <a:gd name="connsiteX0" fmla="*/ 0 w 11705756"/>
                    <a:gd name="connsiteY0" fmla="*/ 1608889 h 2063666"/>
                    <a:gd name="connsiteX1" fmla="*/ 11705196 w 11705756"/>
                    <a:gd name="connsiteY1" fmla="*/ 0 h 2063666"/>
                    <a:gd name="connsiteX2" fmla="*/ 11705756 w 11705756"/>
                    <a:gd name="connsiteY2" fmla="*/ 57943 h 2063666"/>
                    <a:gd name="connsiteX3" fmla="*/ 0 w 11705756"/>
                    <a:gd name="connsiteY3" fmla="*/ 2063666 h 2063666"/>
                    <a:gd name="connsiteX4" fmla="*/ 0 w 11705756"/>
                    <a:gd name="connsiteY4" fmla="*/ 1608889 h 2063666"/>
                    <a:gd name="connsiteX0" fmla="*/ 0 w 12212963"/>
                    <a:gd name="connsiteY0" fmla="*/ 1723189 h 2063666"/>
                    <a:gd name="connsiteX1" fmla="*/ 12212403 w 12212963"/>
                    <a:gd name="connsiteY1" fmla="*/ 0 h 2063666"/>
                    <a:gd name="connsiteX2" fmla="*/ 12212963 w 12212963"/>
                    <a:gd name="connsiteY2" fmla="*/ 57943 h 2063666"/>
                    <a:gd name="connsiteX3" fmla="*/ 507207 w 12212963"/>
                    <a:gd name="connsiteY3" fmla="*/ 2063666 h 2063666"/>
                    <a:gd name="connsiteX4" fmla="*/ 0 w 12212963"/>
                    <a:gd name="connsiteY4" fmla="*/ 1723189 h 2063666"/>
                    <a:gd name="connsiteX0" fmla="*/ 0 w 12212963"/>
                    <a:gd name="connsiteY0" fmla="*/ 1723189 h 2182729"/>
                    <a:gd name="connsiteX1" fmla="*/ 12212403 w 12212963"/>
                    <a:gd name="connsiteY1" fmla="*/ 0 h 2182729"/>
                    <a:gd name="connsiteX2" fmla="*/ 12212963 w 12212963"/>
                    <a:gd name="connsiteY2" fmla="*/ 57943 h 2182729"/>
                    <a:gd name="connsiteX3" fmla="*/ 1 w 12212963"/>
                    <a:gd name="connsiteY3" fmla="*/ 2182729 h 2182729"/>
                    <a:gd name="connsiteX4" fmla="*/ 0 w 12212963"/>
                    <a:gd name="connsiteY4" fmla="*/ 1723189 h 21827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212963" h="2182729" extrusionOk="0">
                      <a:moveTo>
                        <a:pt x="0" y="1723189"/>
                      </a:moveTo>
                      <a:lnTo>
                        <a:pt x="12212403" y="0"/>
                      </a:lnTo>
                      <a:cubicBezTo>
                        <a:pt x="12212589" y="43921"/>
                        <a:pt x="12212777" y="14022"/>
                        <a:pt x="12212963" y="57943"/>
                      </a:cubicBezTo>
                      <a:lnTo>
                        <a:pt x="1" y="2182729"/>
                      </a:lnTo>
                      <a:cubicBezTo>
                        <a:pt x="1" y="2029549"/>
                        <a:pt x="0" y="1876369"/>
                        <a:pt x="0" y="1723189"/>
                      </a:cubicBezTo>
                      <a:close/>
                    </a:path>
                  </a:pathLst>
                </a:cu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ru-RU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" name="Равнобедренный треугольник 5"/>
                <p:cNvSpPr/>
                <p:nvPr/>
              </p:nvSpPr>
              <p:spPr bwMode="auto">
                <a:xfrm>
                  <a:off x="2351811" y="4570341"/>
                  <a:ext cx="9840189" cy="2261308"/>
                </a:xfrm>
                <a:custGeom>
                  <a:avLst/>
                  <a:gdLst>
                    <a:gd name="connsiteX0" fmla="*/ 0 w 5200650"/>
                    <a:gd name="connsiteY0" fmla="*/ 595121 h 595121"/>
                    <a:gd name="connsiteX1" fmla="*/ 2600325 w 5200650"/>
                    <a:gd name="connsiteY1" fmla="*/ 0 h 595121"/>
                    <a:gd name="connsiteX2" fmla="*/ 5200650 w 5200650"/>
                    <a:gd name="connsiteY2" fmla="*/ 595121 h 595121"/>
                    <a:gd name="connsiteX3" fmla="*/ 0 w 5200650"/>
                    <a:gd name="connsiteY3" fmla="*/ 595121 h 595121"/>
                    <a:gd name="connsiteX0" fmla="*/ 0 w 9915525"/>
                    <a:gd name="connsiteY0" fmla="*/ 2277871 h 2277871"/>
                    <a:gd name="connsiteX1" fmla="*/ 9915525 w 9915525"/>
                    <a:gd name="connsiteY1" fmla="*/ 0 h 2277871"/>
                    <a:gd name="connsiteX2" fmla="*/ 5200650 w 9915525"/>
                    <a:gd name="connsiteY2" fmla="*/ 2277871 h 2277871"/>
                    <a:gd name="connsiteX3" fmla="*/ 0 w 9915525"/>
                    <a:gd name="connsiteY3" fmla="*/ 2277871 h 2277871"/>
                    <a:gd name="connsiteX0" fmla="*/ 0 w 9915525"/>
                    <a:gd name="connsiteY0" fmla="*/ 2277871 h 2277871"/>
                    <a:gd name="connsiteX1" fmla="*/ 9915525 w 9915525"/>
                    <a:gd name="connsiteY1" fmla="*/ 0 h 2277871"/>
                    <a:gd name="connsiteX2" fmla="*/ 9848850 w 9915525"/>
                    <a:gd name="connsiteY2" fmla="*/ 2271521 h 2277871"/>
                    <a:gd name="connsiteX3" fmla="*/ 0 w 9915525"/>
                    <a:gd name="connsiteY3" fmla="*/ 2277871 h 2277871"/>
                    <a:gd name="connsiteX0" fmla="*/ 0 w 9875043"/>
                    <a:gd name="connsiteY0" fmla="*/ 2270727 h 2270727"/>
                    <a:gd name="connsiteX1" fmla="*/ 9875043 w 9875043"/>
                    <a:gd name="connsiteY1" fmla="*/ 0 h 2270727"/>
                    <a:gd name="connsiteX2" fmla="*/ 9848850 w 9875043"/>
                    <a:gd name="connsiteY2" fmla="*/ 2264377 h 2270727"/>
                    <a:gd name="connsiteX3" fmla="*/ 0 w 9875043"/>
                    <a:gd name="connsiteY3" fmla="*/ 2270727 h 2270727"/>
                    <a:gd name="connsiteX0" fmla="*/ 0 w 9875043"/>
                    <a:gd name="connsiteY0" fmla="*/ 2270727 h 2270727"/>
                    <a:gd name="connsiteX1" fmla="*/ 9875043 w 9875043"/>
                    <a:gd name="connsiteY1" fmla="*/ 0 h 2270727"/>
                    <a:gd name="connsiteX2" fmla="*/ 9865519 w 9875043"/>
                    <a:gd name="connsiteY2" fmla="*/ 2259614 h 2270727"/>
                    <a:gd name="connsiteX3" fmla="*/ 0 w 9875043"/>
                    <a:gd name="connsiteY3" fmla="*/ 2270727 h 2270727"/>
                    <a:gd name="connsiteX0" fmla="*/ 0 w 9875043"/>
                    <a:gd name="connsiteY0" fmla="*/ 2270727 h 2273902"/>
                    <a:gd name="connsiteX1" fmla="*/ 9875043 w 9875043"/>
                    <a:gd name="connsiteY1" fmla="*/ 0 h 2273902"/>
                    <a:gd name="connsiteX2" fmla="*/ 9855994 w 9875043"/>
                    <a:gd name="connsiteY2" fmla="*/ 2273902 h 2273902"/>
                    <a:gd name="connsiteX3" fmla="*/ 0 w 9875043"/>
                    <a:gd name="connsiteY3" fmla="*/ 2270727 h 22739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875043" h="2273902" extrusionOk="0">
                      <a:moveTo>
                        <a:pt x="0" y="2270727"/>
                      </a:moveTo>
                      <a:lnTo>
                        <a:pt x="9875043" y="0"/>
                      </a:lnTo>
                      <a:cubicBezTo>
                        <a:pt x="9871868" y="753205"/>
                        <a:pt x="9859169" y="1520697"/>
                        <a:pt x="9855994" y="2273902"/>
                      </a:cubicBezTo>
                      <a:lnTo>
                        <a:pt x="0" y="2270727"/>
                      </a:lnTo>
                      <a:close/>
                    </a:path>
                  </a:pathLst>
                </a:cu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>
                    <a:defRPr/>
                  </a:pPr>
                  <a:endParaRPr lang="ru-RU"/>
                </a:p>
                <a:p>
                  <a:pPr algn="r">
                    <a:defRPr/>
                  </a:pPr>
                  <a:endParaRPr lang="ru-RU"/>
                </a:p>
                <a:p>
                  <a:pPr algn="r">
                    <a:defRPr/>
                  </a:pPr>
                  <a:endParaRPr lang="ru-RU"/>
                </a:p>
                <a:p>
                  <a:pPr algn="r">
                    <a:defRPr/>
                  </a:pPr>
                  <a:endParaRPr lang="ru-RU"/>
                </a:p>
                <a:p>
                  <a:pPr algn="r">
                    <a:defRPr/>
                  </a:pPr>
                  <a:endParaRPr lang="ru-RU"/>
                </a:p>
                <a:p>
                  <a:pPr algn="r">
                    <a:defRPr/>
                  </a:pPr>
                  <a:endParaRPr lang="ru-RU"/>
                </a:p>
              </p:txBody>
            </p:sp>
          </p:grpSp>
        </p:grpSp>
      </p:grp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21D8065-F229-0176-2084-8BF8D17E5B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530837"/>
              </p:ext>
            </p:extLst>
          </p:nvPr>
        </p:nvGraphicFramePr>
        <p:xfrm>
          <a:off x="755577" y="1052736"/>
          <a:ext cx="6480719" cy="3588511"/>
        </p:xfrm>
        <a:graphic>
          <a:graphicData uri="http://schemas.openxmlformats.org/drawingml/2006/table">
            <a:tbl>
              <a:tblPr firstRow="1" bandRow="1">
                <a:tableStyleId>{63B7EA87-97AF-29B4-453A-F7C4419D9CC4}</a:tableStyleId>
              </a:tblPr>
              <a:tblGrid>
                <a:gridCol w="6480719">
                  <a:extLst>
                    <a:ext uri="{9D8B030D-6E8A-4147-A177-3AD203B41FA5}">
                      <a16:colId xmlns:a16="http://schemas.microsoft.com/office/drawing/2014/main" val="1248071095"/>
                    </a:ext>
                  </a:extLst>
                </a:gridCol>
              </a:tblGrid>
              <a:tr h="358851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ru-RU" sz="20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бюджетное дошкольное образовательное учреждение детский сад общеразвивающего вида «Родничок»</a:t>
                      </a:r>
                    </a:p>
                    <a:p>
                      <a:pPr algn="ctr">
                        <a:defRPr/>
                      </a:pPr>
                      <a:r>
                        <a:rPr lang="ru-RU" sz="2000" i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с.Верхопенье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defRPr/>
                      </a:pPr>
                      <a:endParaRPr lang="ru-RU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defRPr/>
                      </a:pPr>
                      <a:endParaRPr lang="ru-RU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Подготовила: старший воспитатель МБДОУ Родничок </a:t>
                      </a:r>
                    </a:p>
                    <a:p>
                      <a:pPr algn="r"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Шабалина В.И.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06779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59387939-7A09-8065-2692-643EE5084E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244957"/>
              </p:ext>
            </p:extLst>
          </p:nvPr>
        </p:nvGraphicFramePr>
        <p:xfrm>
          <a:off x="112838" y="474864"/>
          <a:ext cx="8496945" cy="2619212"/>
        </p:xfrm>
        <a:graphic>
          <a:graphicData uri="http://schemas.openxmlformats.org/drawingml/2006/table">
            <a:tbl>
              <a:tblPr firstRow="1" firstCol="1" bandRow="1">
                <a:tableStyleId>{63B7EA87-97AF-29B4-453A-F7C4419D9CC4}</a:tableStyleId>
              </a:tblPr>
              <a:tblGrid>
                <a:gridCol w="412473">
                  <a:extLst>
                    <a:ext uri="{9D8B030D-6E8A-4147-A177-3AD203B41FA5}">
                      <a16:colId xmlns:a16="http://schemas.microsoft.com/office/drawing/2014/main" val="17251805"/>
                    </a:ext>
                  </a:extLst>
                </a:gridCol>
                <a:gridCol w="3299784">
                  <a:extLst>
                    <a:ext uri="{9D8B030D-6E8A-4147-A177-3AD203B41FA5}">
                      <a16:colId xmlns:a16="http://schemas.microsoft.com/office/drawing/2014/main" val="2126576840"/>
                    </a:ext>
                  </a:extLst>
                </a:gridCol>
                <a:gridCol w="680231">
                  <a:extLst>
                    <a:ext uri="{9D8B030D-6E8A-4147-A177-3AD203B41FA5}">
                      <a16:colId xmlns:a16="http://schemas.microsoft.com/office/drawing/2014/main" val="2419542834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67423185"/>
                    </a:ext>
                  </a:extLst>
                </a:gridCol>
                <a:gridCol w="2736305">
                  <a:extLst>
                    <a:ext uri="{9D8B030D-6E8A-4147-A177-3AD203B41FA5}">
                      <a16:colId xmlns:a16="http://schemas.microsoft.com/office/drawing/2014/main" val="3594621504"/>
                    </a:ext>
                  </a:extLst>
                </a:gridCol>
              </a:tblGrid>
              <a:tr h="628492"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Зонирование групповых помещений согласно рекомендациям и принципам построения РППС. 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tc>
                  <a:txBody>
                    <a:bodyPr/>
                    <a:lstStyle/>
                    <a:p>
                      <a:pPr marL="635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 групп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Блок схемы зонирования групп ДОУ, их реализация.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extLst>
                  <a:ext uri="{0D108BD9-81ED-4DB2-BD59-A6C34878D82A}">
                    <a16:rowId xmlns:a16="http://schemas.microsoft.com/office/drawing/2014/main" val="2725397271"/>
                  </a:ext>
                </a:extLst>
              </a:tr>
              <a:tr h="842388"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и участие в мероприятиях методической направленности (семинары, конференции, обмен опытом), прохождение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курсов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ФОП ДО.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tc>
                  <a:txBody>
                    <a:bodyPr/>
                    <a:lstStyle/>
                    <a:p>
                      <a:pPr marL="6350" marR="6350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года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Педагогический коллектив ДОУ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Протоколы мероприятий, сертификаты участников, удостоверения о прохождении курсов ФОП ДО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extLst>
                  <a:ext uri="{0D108BD9-81ED-4DB2-BD59-A6C34878D82A}">
                    <a16:rowId xmlns:a16="http://schemas.microsoft.com/office/drawing/2014/main" val="3171532499"/>
                  </a:ext>
                </a:extLst>
              </a:tr>
              <a:tr h="1049399"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350" marR="4445" indent="-635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Декоративное оформление коридоров детского сада информационные, познавательно-развивающие стенды, стенды достижений и др.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tc>
                  <a:txBody>
                    <a:bodyPr/>
                    <a:lstStyle/>
                    <a:p>
                      <a:pPr marL="6350" marR="6350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35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 воспитатель 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Приобретены стенды на сумму ______тыс. р.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350" marR="4445" indent="-635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extLst>
                  <a:ext uri="{0D108BD9-81ED-4DB2-BD59-A6C34878D82A}">
                    <a16:rowId xmlns:a16="http://schemas.microsoft.com/office/drawing/2014/main" val="1568798145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EA4F6770-4629-5452-29A6-CA8FE09C5E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546897"/>
              </p:ext>
            </p:extLst>
          </p:nvPr>
        </p:nvGraphicFramePr>
        <p:xfrm>
          <a:off x="107503" y="3140968"/>
          <a:ext cx="8496945" cy="2952328"/>
        </p:xfrm>
        <a:graphic>
          <a:graphicData uri="http://schemas.openxmlformats.org/drawingml/2006/table">
            <a:tbl>
              <a:tblPr firstRow="1" firstCol="1" bandRow="1">
                <a:tableStyleId>{63B7EA87-97AF-29B4-453A-F7C4419D9CC4}</a:tableStyleId>
              </a:tblPr>
              <a:tblGrid>
                <a:gridCol w="412473">
                  <a:extLst>
                    <a:ext uri="{9D8B030D-6E8A-4147-A177-3AD203B41FA5}">
                      <a16:colId xmlns:a16="http://schemas.microsoft.com/office/drawing/2014/main" val="2301814967"/>
                    </a:ext>
                  </a:extLst>
                </a:gridCol>
                <a:gridCol w="3299784">
                  <a:extLst>
                    <a:ext uri="{9D8B030D-6E8A-4147-A177-3AD203B41FA5}">
                      <a16:colId xmlns:a16="http://schemas.microsoft.com/office/drawing/2014/main" val="2322108430"/>
                    </a:ext>
                  </a:extLst>
                </a:gridCol>
                <a:gridCol w="752240">
                  <a:extLst>
                    <a:ext uri="{9D8B030D-6E8A-4147-A177-3AD203B41FA5}">
                      <a16:colId xmlns:a16="http://schemas.microsoft.com/office/drawing/2014/main" val="1110795870"/>
                    </a:ext>
                  </a:extLst>
                </a:gridCol>
                <a:gridCol w="1296143">
                  <a:extLst>
                    <a:ext uri="{9D8B030D-6E8A-4147-A177-3AD203B41FA5}">
                      <a16:colId xmlns:a16="http://schemas.microsoft.com/office/drawing/2014/main" val="1427486351"/>
                    </a:ext>
                  </a:extLst>
                </a:gridCol>
                <a:gridCol w="2736305">
                  <a:extLst>
                    <a:ext uri="{9D8B030D-6E8A-4147-A177-3AD203B41FA5}">
                      <a16:colId xmlns:a16="http://schemas.microsoft.com/office/drawing/2014/main" val="3136732831"/>
                    </a:ext>
                  </a:extLst>
                </a:gridCol>
              </a:tblGrid>
              <a:tr h="1357115"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</a:t>
                      </a:r>
                      <a:endParaRPr lang="ru-RU" sz="140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 b="0" i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Оформление</a:t>
                      </a: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</a:t>
                      </a: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детского</a:t>
                      </a: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сада</a:t>
                      </a: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400" b="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tc>
                  <a:txBody>
                    <a:bodyPr/>
                    <a:lstStyle/>
                    <a:p>
                      <a:pPr marL="6350" marR="63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года </a:t>
                      </a:r>
                      <a:endParaRPr lang="ru-RU" sz="1400" b="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105"/>
                        </a:spcAft>
                      </a:pPr>
                      <a: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 </a:t>
                      </a:r>
                    </a:p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 по АХР Педагогический коллектив ДОУ, родители </a:t>
                      </a:r>
                      <a:endParaRPr lang="ru-RU" sz="1400" b="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tc>
                  <a:txBody>
                    <a:bodyPr/>
                    <a:lstStyle/>
                    <a:p>
                      <a:pPr marL="1270" marR="24130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Приобретены кустарники и др. зеленые насаждения, Приобретены малые архитектурные формы Произведено благоустройство территории и прогулочных участков МБДОУ.</a:t>
                      </a:r>
                      <a:endParaRPr lang="ru-RU" sz="1400" b="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extLst>
                  <a:ext uri="{0D108BD9-81ED-4DB2-BD59-A6C34878D82A}">
                    <a16:rowId xmlns:a16="http://schemas.microsoft.com/office/drawing/2014/main" val="3078917677"/>
                  </a:ext>
                </a:extLst>
              </a:tr>
              <a:tr h="321459"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 i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</a:t>
                      </a:r>
                      <a:endParaRPr lang="ru-RU" sz="1400" i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смотров</a:t>
                      </a:r>
                      <a:r>
                        <a:rPr lang="ru-RU" sz="140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конкурсов групповых помещений.  </a:t>
                      </a:r>
                      <a:endParaRPr lang="ru-RU" sz="140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tc>
                  <a:txBody>
                    <a:bodyPr/>
                    <a:lstStyle/>
                    <a:p>
                      <a:pPr marL="6350" marR="63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года </a:t>
                      </a:r>
                      <a:endParaRPr lang="ru-RU" sz="140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 воспитатель  </a:t>
                      </a:r>
                      <a:endParaRPr lang="ru-RU" sz="140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ru-RU" sz="140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Положения по конкурсам. Дипломы участников и победителей. </a:t>
                      </a:r>
                      <a:endParaRPr lang="ru-RU" sz="140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extLst>
                  <a:ext uri="{0D108BD9-81ED-4DB2-BD59-A6C34878D82A}">
                    <a16:rowId xmlns:a16="http://schemas.microsoft.com/office/drawing/2014/main" val="1615064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 i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</a:t>
                      </a:r>
                      <a:endParaRPr lang="ru-RU" sz="1400" i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ru-RU" sz="140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РППС в группах в соответствии с ФОП.  </a:t>
                      </a:r>
                      <a:endParaRPr lang="ru-RU" sz="140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tc>
                  <a:txBody>
                    <a:bodyPr/>
                    <a:lstStyle/>
                    <a:p>
                      <a:pPr marL="6350" marR="4445" indent="-6350" algn="just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 i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</a:t>
                      </a:r>
                      <a:r>
                        <a:rPr lang="en-US" sz="140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35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ru-RU" sz="140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en-US" sz="140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endParaRPr lang="ru-RU" sz="140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35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течение года </a:t>
                      </a:r>
                      <a:endParaRPr lang="ru-RU" sz="140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105"/>
                        </a:spcAft>
                      </a:pPr>
                      <a:r>
                        <a:rPr lang="ru-RU" sz="140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  </a:t>
                      </a:r>
                    </a:p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ru-RU" sz="140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 воспитатель </a:t>
                      </a:r>
                      <a:endParaRPr lang="ru-RU" sz="140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ru-RU" sz="140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Аналитическая справка по результатам контроля. </a:t>
                      </a:r>
                      <a:endParaRPr lang="ru-RU" sz="140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extLst>
                  <a:ext uri="{0D108BD9-81ED-4DB2-BD59-A6C34878D82A}">
                    <a16:rowId xmlns:a16="http://schemas.microsoft.com/office/drawing/2014/main" val="4038719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5256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3DE4A82-A9BD-4AA9-969F-89B29F013A35}"/>
              </a:ext>
            </a:extLst>
          </p:cNvPr>
          <p:cNvSpPr txBox="1"/>
          <p:nvPr/>
        </p:nvSpPr>
        <p:spPr>
          <a:xfrm rot="20976255">
            <a:off x="1642333" y="2436005"/>
            <a:ext cx="50206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083099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728C7A83-4251-40B6-A1F6-7C4FDA3810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957689"/>
              </p:ext>
            </p:extLst>
          </p:nvPr>
        </p:nvGraphicFramePr>
        <p:xfrm>
          <a:off x="251520" y="260649"/>
          <a:ext cx="7704856" cy="1008112"/>
        </p:xfrm>
        <a:graphic>
          <a:graphicData uri="http://schemas.openxmlformats.org/drawingml/2006/table">
            <a:tbl>
              <a:tblPr firstRow="1" bandRow="1">
                <a:tableStyleId>{63B7EA87-97AF-29B4-453A-F7C4419D9CC4}</a:tableStyleId>
              </a:tblPr>
              <a:tblGrid>
                <a:gridCol w="7704856">
                  <a:extLst>
                    <a:ext uri="{9D8B030D-6E8A-4147-A177-3AD203B41FA5}">
                      <a16:colId xmlns:a16="http://schemas.microsoft.com/office/drawing/2014/main" val="2344534523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внутреннего аудита с целью анализа соответствия содержания ОП МБДОУ д/с «Родничок» обязательному минимуму содержания, заданному в ФОП ДО.</a:t>
                      </a:r>
                      <a:endParaRPr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3219908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6A68042-3AC3-AF48-8E89-A7FEC45EED4A}"/>
              </a:ext>
            </a:extLst>
          </p:cNvPr>
          <p:cNvSpPr/>
          <p:nvPr/>
        </p:nvSpPr>
        <p:spPr>
          <a:xfrm>
            <a:off x="251520" y="4091370"/>
            <a:ext cx="7704856" cy="236196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 и рекомендации: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привести в соответствие с Федеральной образовательной программой все разделы программы МБДОУ, нуждающиеся в корректировке. Дополнить Содержательный раздел  Федеральной рабочей программой воспитания. Организационный раздел дополнить «Примерным перечнем литературных, музыкальных, художественных и анимационных произведений для реализации». Дополнить раздел «Планируемые результаты». Скорректировать задачи в соответствии с ФОП. В связи с полным не соответствием ФОП раздела «Направленность программ коррекционно-развивающей работы», переделать данный раздел. 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904CCE01-A242-A362-B5B5-2B8544D585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826157"/>
              </p:ext>
            </p:extLst>
          </p:nvPr>
        </p:nvGraphicFramePr>
        <p:xfrm>
          <a:off x="251520" y="1268761"/>
          <a:ext cx="7704856" cy="273138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{63B7EA87-97AF-29B4-453A-F7C4419D9CC4}</a:tableStyleId>
              </a:tblPr>
              <a:tblGrid>
                <a:gridCol w="4243290">
                  <a:extLst>
                    <a:ext uri="{9D8B030D-6E8A-4147-A177-3AD203B41FA5}">
                      <a16:colId xmlns:a16="http://schemas.microsoft.com/office/drawing/2014/main" val="3144966349"/>
                    </a:ext>
                  </a:extLst>
                </a:gridCol>
                <a:gridCol w="1154669">
                  <a:extLst>
                    <a:ext uri="{9D8B030D-6E8A-4147-A177-3AD203B41FA5}">
                      <a16:colId xmlns:a16="http://schemas.microsoft.com/office/drawing/2014/main" val="561825432"/>
                    </a:ext>
                  </a:extLst>
                </a:gridCol>
                <a:gridCol w="1154669">
                  <a:extLst>
                    <a:ext uri="{9D8B030D-6E8A-4147-A177-3AD203B41FA5}">
                      <a16:colId xmlns:a16="http://schemas.microsoft.com/office/drawing/2014/main" val="2267648368"/>
                    </a:ext>
                  </a:extLst>
                </a:gridCol>
                <a:gridCol w="1152228">
                  <a:extLst>
                    <a:ext uri="{9D8B030D-6E8A-4147-A177-3AD203B41FA5}">
                      <a16:colId xmlns:a16="http://schemas.microsoft.com/office/drawing/2014/main" val="3424287945"/>
                    </a:ext>
                  </a:extLst>
                </a:gridCol>
              </a:tblGrid>
              <a:tr h="453881">
                <a:tc>
                  <a:txBody>
                    <a:bodyPr/>
                    <a:lstStyle/>
                    <a:p>
                      <a:pPr marL="67945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Разделы</a:t>
                      </a:r>
                      <a:r>
                        <a:rPr lang="en-US" sz="16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образовательной</a:t>
                      </a:r>
                      <a:r>
                        <a:rPr lang="en-US" sz="16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 marR="80645" algn="ctr">
                        <a:lnSpc>
                          <a:spcPts val="135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0805" marR="80645" algn="ctr">
                        <a:lnSpc>
                          <a:spcPts val="130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(95-100</a:t>
                      </a:r>
                      <a:r>
                        <a:rPr lang="en-US" sz="160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7630" marR="80645" algn="ctr">
                        <a:lnSpc>
                          <a:spcPts val="135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ЧС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6360" marR="80645" algn="ctr">
                        <a:lnSpc>
                          <a:spcPts val="130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(50</a:t>
                      </a:r>
                      <a:r>
                        <a:rPr lang="en-US" sz="160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94%)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" marR="118110" algn="ctr">
                        <a:lnSpc>
                          <a:spcPts val="135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НС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0" marR="119380" algn="ctr">
                        <a:lnSpc>
                          <a:spcPts val="130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</a:t>
                      </a:r>
                      <a:r>
                        <a:rPr lang="en-US" sz="160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49 %)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46568359"/>
                  </a:ext>
                </a:extLst>
              </a:tr>
              <a:tr h="171821">
                <a:tc>
                  <a:txBody>
                    <a:bodyPr/>
                    <a:lstStyle/>
                    <a:p>
                      <a:pPr marL="4445" algn="ctr">
                        <a:lnSpc>
                          <a:spcPts val="128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28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8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28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9405493"/>
                  </a:ext>
                </a:extLst>
              </a:tr>
              <a:tr h="311911">
                <a:tc>
                  <a:txBody>
                    <a:bodyPr/>
                    <a:lstStyle/>
                    <a:p>
                      <a:pPr marL="67945" indent="0">
                        <a:lnSpc>
                          <a:spcPts val="128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31927908"/>
                  </a:ext>
                </a:extLst>
              </a:tr>
              <a:tr h="236171"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1600" spc="29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</a:t>
                      </a:r>
                      <a:r>
                        <a:rPr lang="ru-RU" sz="16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r>
                        <a:rPr lang="ru-RU" sz="16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</a:t>
                      </a:r>
                      <a:r>
                        <a:rPr lang="ru-RU" sz="16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6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целом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70515530"/>
                  </a:ext>
                </a:extLst>
              </a:tr>
              <a:tr h="272482"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en-US" sz="1600" spc="28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Планируемые</a:t>
                      </a:r>
                      <a:r>
                        <a:rPr lang="en-US" sz="16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</a:t>
                      </a:r>
                      <a:r>
                        <a:rPr lang="en-US" sz="16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en-US" sz="16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возрастам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33552484"/>
                  </a:ext>
                </a:extLst>
              </a:tr>
              <a:tr h="538232"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ru-RU" sz="1600" spc="2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r>
                        <a:rPr lang="ru-RU" sz="16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</a:t>
                      </a:r>
                      <a:r>
                        <a:rPr lang="ru-RU" sz="16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образовательной деятельности</a:t>
                      </a:r>
                      <a:r>
                        <a:rPr lang="ru-RU" sz="160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ru-RU" sz="160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образовательным</a:t>
                      </a:r>
                      <a:r>
                        <a:rPr lang="ru-RU" sz="160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областям</a:t>
                      </a:r>
                      <a:r>
                        <a:rPr lang="ru-RU" sz="1600" spc="-2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направлениям</a:t>
                      </a:r>
                      <a:r>
                        <a:rPr lang="ru-RU" sz="16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57511761"/>
                  </a:ext>
                </a:extLst>
              </a:tr>
              <a:tr h="444811"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ru-RU" sz="1600" spc="28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Направленность</a:t>
                      </a:r>
                      <a:r>
                        <a:rPr lang="ru-RU" sz="16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</a:t>
                      </a:r>
                      <a:r>
                        <a:rPr lang="ru-RU" sz="160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коррекционно-развивающей</a:t>
                      </a:r>
                      <a:r>
                        <a:rPr lang="ru-RU" sz="160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34726262"/>
                  </a:ext>
                </a:extLst>
              </a:tr>
              <a:tr h="253996">
                <a:tc>
                  <a:txBody>
                    <a:bodyPr/>
                    <a:lstStyle/>
                    <a:p>
                      <a:pPr marL="67945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160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ru-RU" sz="160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программе</a:t>
                      </a:r>
                      <a:r>
                        <a:rPr lang="ru-RU" sz="1600" spc="-1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(обязательная</a:t>
                      </a:r>
                      <a:r>
                        <a:rPr lang="ru-RU" sz="160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часть)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30307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7736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5A387615-3FFF-4BBE-A956-B42BDDA6DA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88921"/>
              </p:ext>
            </p:extLst>
          </p:nvPr>
        </p:nvGraphicFramePr>
        <p:xfrm>
          <a:off x="179512" y="116632"/>
          <a:ext cx="6840760" cy="914400"/>
        </p:xfrm>
        <a:graphic>
          <a:graphicData uri="http://schemas.openxmlformats.org/drawingml/2006/table">
            <a:tbl>
              <a:tblPr firstRow="1" bandRow="1">
                <a:tableStyleId>{63B7EA87-97AF-29B4-453A-F7C4419D9CC4}</a:tableStyleId>
              </a:tblPr>
              <a:tblGrid>
                <a:gridCol w="6840760">
                  <a:extLst>
                    <a:ext uri="{9D8B030D-6E8A-4147-A177-3AD203B41FA5}">
                      <a16:colId xmlns:a16="http://schemas.microsoft.com/office/drawing/2014/main" val="2261275364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Особенности проектирования основной части ОП ДОО. Обоснование деятельности на уровне ДОО по анализу содержания в ОП ДОО по 5 образовательным областям.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201036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CC397657-96E2-E1E9-9B73-CFA0B5055C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21454"/>
              </p:ext>
            </p:extLst>
          </p:nvPr>
        </p:nvGraphicFramePr>
        <p:xfrm>
          <a:off x="755576" y="1268760"/>
          <a:ext cx="5933440" cy="3169920"/>
        </p:xfrm>
        <a:graphic>
          <a:graphicData uri="http://schemas.openxmlformats.org/drawingml/2006/table">
            <a:tbl>
              <a:tblPr firstRow="1" firstCol="1" bandRow="1">
                <a:tableStyleId>{63B7EA87-97AF-29B4-453A-F7C4419D9CC4}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349051662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418859221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551975705"/>
                    </a:ext>
                  </a:extLst>
                </a:gridCol>
                <a:gridCol w="1180912">
                  <a:extLst>
                    <a:ext uri="{9D8B030D-6E8A-4147-A177-3AD203B41FA5}">
                      <a16:colId xmlns:a16="http://schemas.microsoft.com/office/drawing/2014/main" val="6131335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Образовательная область</a:t>
                      </a:r>
                      <a:endParaRPr lang="ru-RU" sz="16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</a:t>
                      </a:r>
                      <a:endParaRPr lang="ru-RU" sz="16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ЧС</a:t>
                      </a:r>
                      <a:endParaRPr lang="ru-RU" sz="16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НС</a:t>
                      </a:r>
                      <a:endParaRPr lang="ru-RU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76643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Речевое развитие</a:t>
                      </a:r>
                      <a:endParaRPr lang="ru-RU" sz="16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  <a:endParaRPr lang="ru-RU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32%</a:t>
                      </a:r>
                      <a:endParaRPr lang="ru-RU" sz="16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65%</a:t>
                      </a:r>
                      <a:endParaRPr lang="ru-RU" sz="16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54766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Познавательное развитие</a:t>
                      </a:r>
                      <a:endParaRPr lang="ru-RU" sz="16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2%</a:t>
                      </a:r>
                      <a:endParaRPr lang="ru-RU" sz="16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36%</a:t>
                      </a:r>
                      <a:endParaRPr lang="ru-RU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62%</a:t>
                      </a:r>
                      <a:endParaRPr lang="ru-RU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00439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Социально-коммуникативное развитие</a:t>
                      </a:r>
                      <a:endParaRPr lang="ru-RU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2%</a:t>
                      </a:r>
                      <a:endParaRPr lang="ru-RU" sz="16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32%</a:t>
                      </a:r>
                      <a:endParaRPr lang="ru-RU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66%</a:t>
                      </a:r>
                      <a:endParaRPr lang="ru-RU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53238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Художественно-эстетическое развитие</a:t>
                      </a:r>
                      <a:endParaRPr lang="ru-RU" sz="16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2%</a:t>
                      </a:r>
                      <a:endParaRPr lang="ru-RU" sz="16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63%</a:t>
                      </a:r>
                      <a:endParaRPr lang="ru-RU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45%</a:t>
                      </a:r>
                      <a:endParaRPr lang="ru-RU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67818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Физическое развитие</a:t>
                      </a:r>
                      <a:endParaRPr lang="ru-RU" sz="16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ru-RU" sz="16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39%</a:t>
                      </a:r>
                      <a:endParaRPr lang="ru-RU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33335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6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2%</a:t>
                      </a:r>
                      <a:endParaRPr lang="ru-RU" sz="16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48%</a:t>
                      </a:r>
                      <a:endParaRPr lang="ru-RU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1741953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B448681-E58C-4CC8-A697-F0014DEEADAB}"/>
              </a:ext>
            </a:extLst>
          </p:cNvPr>
          <p:cNvSpPr/>
          <p:nvPr/>
        </p:nvSpPr>
        <p:spPr>
          <a:xfrm>
            <a:off x="755576" y="4581128"/>
            <a:ext cx="5933440" cy="115212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Вывод: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При разработке ООП МБДОУ д/с «Родничок» в соответствии с обязательным минимумом ФОП ДО учесть данные внутреннего анализа, устранить несоответствие или неполное соответствие указанных выше пунктов.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соответствие с ФОП требуют пересмотра направления в образовательных областях.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47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B39EE0B5-33BA-4907-B5FB-61DEDB6B25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148928"/>
              </p:ext>
            </p:extLst>
          </p:nvPr>
        </p:nvGraphicFramePr>
        <p:xfrm>
          <a:off x="206587" y="116632"/>
          <a:ext cx="8424936" cy="720080"/>
        </p:xfrm>
        <a:graphic>
          <a:graphicData uri="http://schemas.openxmlformats.org/drawingml/2006/table">
            <a:tbl>
              <a:tblPr firstRow="1" bandRow="1">
                <a:tableStyleId>{63B7EA87-97AF-29B4-453A-F7C4419D9CC4}</a:tableStyleId>
              </a:tblPr>
              <a:tblGrid>
                <a:gridCol w="8424936">
                  <a:extLst>
                    <a:ext uri="{9D8B030D-6E8A-4147-A177-3AD203B41FA5}">
                      <a16:colId xmlns:a16="http://schemas.microsoft.com/office/drawing/2014/main" val="81633931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 и  обоснование использования  современных образовательных технологий и парциальных программ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3853829"/>
                  </a:ext>
                </a:extLst>
              </a:tr>
            </a:tbl>
          </a:graphicData>
        </a:graphic>
      </p:graphicFrame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AECBF16E-0818-713C-4722-0C73C4BA5B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861"/>
              </p:ext>
            </p:extLst>
          </p:nvPr>
        </p:nvGraphicFramePr>
        <p:xfrm>
          <a:off x="179512" y="836712"/>
          <a:ext cx="8640960" cy="5833535"/>
        </p:xfrm>
        <a:graphic>
          <a:graphicData uri="http://schemas.openxmlformats.org/drawingml/2006/table">
            <a:tbl>
              <a:tblPr firstRow="1" bandRow="1">
                <a:tableStyleId>{63B7EA87-97AF-29B4-453A-F7C4419D9CC4}</a:tableStyleId>
              </a:tblPr>
              <a:tblGrid>
                <a:gridCol w="1620179">
                  <a:extLst>
                    <a:ext uri="{9D8B030D-6E8A-4147-A177-3AD203B41FA5}">
                      <a16:colId xmlns:a16="http://schemas.microsoft.com/office/drawing/2014/main" val="2787496259"/>
                    </a:ext>
                  </a:extLst>
                </a:gridCol>
                <a:gridCol w="2268253">
                  <a:extLst>
                    <a:ext uri="{9D8B030D-6E8A-4147-A177-3AD203B41FA5}">
                      <a16:colId xmlns:a16="http://schemas.microsoft.com/office/drawing/2014/main" val="211380874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158816621"/>
                    </a:ext>
                  </a:extLst>
                </a:gridCol>
              </a:tblGrid>
              <a:tr h="59097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Образовательная область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и задачи программы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224332"/>
                  </a:ext>
                </a:extLst>
              </a:tr>
              <a:tr h="34239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Познавательное развитие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Здравствуй, мир Белогорья!» </a:t>
                      </a:r>
                    </a:p>
                    <a:p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Л.В. Серых,</a:t>
                      </a:r>
                    </a:p>
                    <a:p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Г.А. </a:t>
                      </a:r>
                      <a:r>
                        <a:rPr lang="ru-RU" sz="1600" kern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Репринцева</a:t>
                      </a: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Цель: </a:t>
                      </a:r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познавательного развития детей 3 – 8 лет на основе социо-культурных традиций Белгородской области, с учетом индивидуальных и возрастных особенностей дошкольников, потребностей детей и их родителей</a:t>
                      </a:r>
                    </a:p>
                    <a:p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познавательных интересов дошкольников, любознательности и познавательной мотивации на основе социокультурных традиций Белгородской области;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представлений о социокультурных ценностях и традициях России и Белгородской области;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в игровой, познавательно-исследовательской, проектной деятельности представлений о себе и других людях, о природных богатствах и культурных достижениях Белгородской области, о труде и профессиях земляков, об историческом прошлом и настоящем Белогорья;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расширение «зоны ближайшего развития» путем включения дошкольников в развивающие формы совместной деятельности со взрослыми и друг с другом с учетом социокультурных традиций Белогорья;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ознакомление дошкольников с медицинскими профессиями, лучшими врачами Белогорья, ранняя профессиональная ориентация старших дошкольников;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у детей способности к инициативному и самостоятельному действию по решению познавательных задач на основе социокультурных традиций Белгородской области.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235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238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B39EE0B5-33BA-4907-B5FB-61DEDB6B2576}"/>
              </a:ext>
            </a:extLst>
          </p:cNvPr>
          <p:cNvGraphicFramePr>
            <a:graphicFrameLocks noGrp="1"/>
          </p:cNvGraphicFramePr>
          <p:nvPr/>
        </p:nvGraphicFramePr>
        <p:xfrm>
          <a:off x="206587" y="116632"/>
          <a:ext cx="8424936" cy="720080"/>
        </p:xfrm>
        <a:graphic>
          <a:graphicData uri="http://schemas.openxmlformats.org/drawingml/2006/table">
            <a:tbl>
              <a:tblPr firstRow="1" bandRow="1">
                <a:tableStyleId>{63B7EA87-97AF-29B4-453A-F7C4419D9CC4}</a:tableStyleId>
              </a:tblPr>
              <a:tblGrid>
                <a:gridCol w="8424936">
                  <a:extLst>
                    <a:ext uri="{9D8B030D-6E8A-4147-A177-3AD203B41FA5}">
                      <a16:colId xmlns:a16="http://schemas.microsoft.com/office/drawing/2014/main" val="81633931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 и  обоснование использования  современных образовательных технологий и парциальных программ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3853829"/>
                  </a:ext>
                </a:extLst>
              </a:tr>
            </a:tbl>
          </a:graphicData>
        </a:graphic>
      </p:graphicFrame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AECBF16E-0818-713C-4722-0C73C4BA5B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763987"/>
              </p:ext>
            </p:extLst>
          </p:nvPr>
        </p:nvGraphicFramePr>
        <p:xfrm>
          <a:off x="179512" y="836713"/>
          <a:ext cx="8640960" cy="6032312"/>
        </p:xfrm>
        <a:graphic>
          <a:graphicData uri="http://schemas.openxmlformats.org/drawingml/2006/table">
            <a:tbl>
              <a:tblPr firstRow="1" bandRow="1">
                <a:tableStyleId>{63B7EA87-97AF-29B4-453A-F7C4419D9CC4}</a:tableStyleId>
              </a:tblPr>
              <a:tblGrid>
                <a:gridCol w="1620179">
                  <a:extLst>
                    <a:ext uri="{9D8B030D-6E8A-4147-A177-3AD203B41FA5}">
                      <a16:colId xmlns:a16="http://schemas.microsoft.com/office/drawing/2014/main" val="2787496259"/>
                    </a:ext>
                  </a:extLst>
                </a:gridCol>
                <a:gridCol w="2268253">
                  <a:extLst>
                    <a:ext uri="{9D8B030D-6E8A-4147-A177-3AD203B41FA5}">
                      <a16:colId xmlns:a16="http://schemas.microsoft.com/office/drawing/2014/main" val="211380874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158816621"/>
                    </a:ext>
                  </a:extLst>
                </a:gridCol>
              </a:tblGrid>
              <a:tr h="45146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Образовательная область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и задачи программы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224332"/>
                  </a:ext>
                </a:extLst>
              </a:tr>
              <a:tr h="5453192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Физическое  развитие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«Выходи играть во двор» </a:t>
                      </a:r>
                      <a:r>
                        <a:rPr lang="ru-RU" sz="160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Л.Н.Волошина</a:t>
                      </a:r>
                      <a:r>
                        <a:rPr lang="ru-RU" sz="16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Цель: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равных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возможностей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полноценного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физического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развития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ребенка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период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дошкольного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детства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учетом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интересов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потребностей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детей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их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родителей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специфики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национальных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социокультурных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условий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спортивных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традиций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региона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Задачи:</a:t>
                      </a:r>
                    </a:p>
                    <a:p>
                      <a:pPr algn="just"/>
                      <a:r>
                        <a:rPr lang="ru-RU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формирование устойчивого интереса к подвижным народным играм, играм с элементами спорта, спортивным упражнениям, желания использовать их в самостоятельной двигательной деятельности; </a:t>
                      </a:r>
                    </a:p>
                    <a:p>
                      <a:pPr algn="just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обогащение двигательного опыта дошкольников новыми двигательными действиями; </a:t>
                      </a:r>
                    </a:p>
                    <a:p>
                      <a:pPr algn="just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закрепление техники выполнения основных движений, ОРУ, элементов спортивных игр;</a:t>
                      </a:r>
                    </a:p>
                    <a:p>
                      <a:pPr algn="just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воспитание положительных нравственно-волевых качеств; </a:t>
                      </a:r>
                    </a:p>
                    <a:p>
                      <a:pPr algn="just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формирование культуры здоровья. 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235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000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3CC2C5C-4FF8-87A8-DBE6-F72A5AE44E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455348"/>
              </p:ext>
            </p:extLst>
          </p:nvPr>
        </p:nvGraphicFramePr>
        <p:xfrm>
          <a:off x="206587" y="116632"/>
          <a:ext cx="8424936" cy="720080"/>
        </p:xfrm>
        <a:graphic>
          <a:graphicData uri="http://schemas.openxmlformats.org/drawingml/2006/table">
            <a:tbl>
              <a:tblPr firstRow="1" bandRow="1">
                <a:tableStyleId>{63B7EA87-97AF-29B4-453A-F7C4419D9CC4}</a:tableStyleId>
              </a:tblPr>
              <a:tblGrid>
                <a:gridCol w="8424936">
                  <a:extLst>
                    <a:ext uri="{9D8B030D-6E8A-4147-A177-3AD203B41FA5}">
                      <a16:colId xmlns:a16="http://schemas.microsoft.com/office/drawing/2014/main" val="81633931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 и  обоснование использования  современных образовательных технологий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3853829"/>
                  </a:ext>
                </a:extLst>
              </a:tr>
            </a:tbl>
          </a:graphicData>
        </a:graphic>
      </p:graphicFrame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EC4DE632-7F79-7EB3-FB2F-4E6B824322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22137"/>
              </p:ext>
            </p:extLst>
          </p:nvPr>
        </p:nvGraphicFramePr>
        <p:xfrm>
          <a:off x="107504" y="1052736"/>
          <a:ext cx="748883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8186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BFA44940-5B68-465A-A972-1BCAD80983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4417"/>
              </p:ext>
            </p:extLst>
          </p:nvPr>
        </p:nvGraphicFramePr>
        <p:xfrm>
          <a:off x="467544" y="404664"/>
          <a:ext cx="6624736" cy="640080"/>
        </p:xfrm>
        <a:graphic>
          <a:graphicData uri="http://schemas.openxmlformats.org/drawingml/2006/table">
            <a:tbl>
              <a:tblPr firstRow="1" bandRow="1">
                <a:tableStyleId>{63B7EA87-97AF-29B4-453A-F7C4419D9CC4}</a:tableStyleId>
              </a:tblPr>
              <a:tblGrid>
                <a:gridCol w="6624736">
                  <a:extLst>
                    <a:ext uri="{9D8B030D-6E8A-4147-A177-3AD203B41FA5}">
                      <a16:colId xmlns:a16="http://schemas.microsoft.com/office/drawing/2014/main" val="57886491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наличия инфраструктуры и методического обеспечения ДОО для реализации ФОП ДО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283236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1041D16A-DAEE-CE3F-4E58-5061AF4A9C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186255"/>
              </p:ext>
            </p:extLst>
          </p:nvPr>
        </p:nvGraphicFramePr>
        <p:xfrm>
          <a:off x="323528" y="1628800"/>
          <a:ext cx="6912768" cy="2468880"/>
        </p:xfrm>
        <a:graphic>
          <a:graphicData uri="http://schemas.openxmlformats.org/drawingml/2006/table">
            <a:tbl>
              <a:tblPr firstRow="1" firstCol="1" bandRow="1">
                <a:tableStyleId>{63B7EA87-97AF-29B4-453A-F7C4419D9CC4}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903180739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1925899564"/>
                    </a:ext>
                  </a:extLst>
                </a:gridCol>
              </a:tblGrid>
              <a:tr h="244827"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8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Помещения</a:t>
                      </a:r>
                      <a:endParaRPr lang="ru-RU" sz="18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8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942972"/>
                  </a:ext>
                </a:extLst>
              </a:tr>
              <a:tr h="244827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8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Групповые помещения</a:t>
                      </a:r>
                      <a:endParaRPr lang="ru-RU" sz="18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55 %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7163220"/>
                  </a:ext>
                </a:extLst>
              </a:tr>
              <a:tr h="244827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8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Кабинет учителя-логопеда</a:t>
                      </a:r>
                      <a:endParaRPr lang="ru-RU" sz="18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6573226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8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Кабинет педагога-психолога</a:t>
                      </a:r>
                      <a:endParaRPr lang="ru-RU" sz="18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1869213"/>
                  </a:ext>
                </a:extLst>
              </a:tr>
              <a:tr h="244827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8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Музыкальный зал</a:t>
                      </a:r>
                      <a:endParaRPr lang="ru-RU" sz="18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310171"/>
                  </a:ext>
                </a:extLst>
              </a:tr>
              <a:tr h="244827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8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Спортивный зал</a:t>
                      </a:r>
                      <a:endParaRPr lang="ru-RU" sz="18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48%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0273446"/>
                  </a:ext>
                </a:extLst>
              </a:tr>
              <a:tr h="244827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8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Оснащение территории</a:t>
                      </a:r>
                      <a:endParaRPr lang="ru-RU" sz="18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1372424"/>
                  </a:ext>
                </a:extLst>
              </a:tr>
              <a:tr h="245884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8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Методический кабинет</a:t>
                      </a:r>
                      <a:endParaRPr lang="ru-RU" sz="18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45%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0409779"/>
                  </a:ext>
                </a:extLst>
              </a:tr>
              <a:tr h="244827"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18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54,7%</a:t>
                      </a:r>
                      <a:endParaRPr lang="ru-RU" sz="18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1090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883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46F8E2EA-9F62-28CB-0CAF-C8A6513FDA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795630"/>
              </p:ext>
            </p:extLst>
          </p:nvPr>
        </p:nvGraphicFramePr>
        <p:xfrm>
          <a:off x="323528" y="188641"/>
          <a:ext cx="8428544" cy="648071"/>
        </p:xfrm>
        <a:graphic>
          <a:graphicData uri="http://schemas.openxmlformats.org/drawingml/2006/table">
            <a:tbl>
              <a:tblPr firstRow="1" bandRow="1">
                <a:tableStyleId>{63B7EA87-97AF-29B4-453A-F7C4419D9CC4}</a:tableStyleId>
              </a:tblPr>
              <a:tblGrid>
                <a:gridCol w="8428544">
                  <a:extLst>
                    <a:ext uri="{9D8B030D-6E8A-4147-A177-3AD203B41FA5}">
                      <a16:colId xmlns:a16="http://schemas.microsoft.com/office/drawing/2014/main" val="578864913"/>
                    </a:ext>
                  </a:extLst>
                </a:gridCol>
              </a:tblGrid>
              <a:tr h="64807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Плана-график реорганизации РППС и методического обеспечения на 2023-2024 гг.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283236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C0CB50C7-EF74-5743-C46F-1C605BF1A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524271"/>
              </p:ext>
            </p:extLst>
          </p:nvPr>
        </p:nvGraphicFramePr>
        <p:xfrm>
          <a:off x="179512" y="836712"/>
          <a:ext cx="8773034" cy="5684475"/>
        </p:xfrm>
        <a:graphic>
          <a:graphicData uri="http://schemas.openxmlformats.org/drawingml/2006/table">
            <a:tbl>
              <a:tblPr firstRow="1" firstCol="1" bandRow="1">
                <a:tableStyleId>{63B7EA87-97AF-29B4-453A-F7C4419D9CC4}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920359100"/>
                    </a:ext>
                  </a:extLst>
                </a:gridCol>
                <a:gridCol w="2933240">
                  <a:extLst>
                    <a:ext uri="{9D8B030D-6E8A-4147-A177-3AD203B41FA5}">
                      <a16:colId xmlns:a16="http://schemas.microsoft.com/office/drawing/2014/main" val="4247359936"/>
                    </a:ext>
                  </a:extLst>
                </a:gridCol>
                <a:gridCol w="805302">
                  <a:extLst>
                    <a:ext uri="{9D8B030D-6E8A-4147-A177-3AD203B41FA5}">
                      <a16:colId xmlns:a16="http://schemas.microsoft.com/office/drawing/2014/main" val="1696496579"/>
                    </a:ext>
                  </a:extLst>
                </a:gridCol>
                <a:gridCol w="1374026">
                  <a:extLst>
                    <a:ext uri="{9D8B030D-6E8A-4147-A177-3AD203B41FA5}">
                      <a16:colId xmlns:a16="http://schemas.microsoft.com/office/drawing/2014/main" val="3437782106"/>
                    </a:ext>
                  </a:extLst>
                </a:gridCol>
                <a:gridCol w="3372434">
                  <a:extLst>
                    <a:ext uri="{9D8B030D-6E8A-4147-A177-3AD203B41FA5}">
                      <a16:colId xmlns:a16="http://schemas.microsoft.com/office/drawing/2014/main" val="235644735"/>
                    </a:ext>
                  </a:extLst>
                </a:gridCol>
              </a:tblGrid>
              <a:tr h="271712">
                <a:tc>
                  <a:txBody>
                    <a:bodyPr/>
                    <a:lstStyle/>
                    <a:p>
                      <a:pPr marL="1270" marR="4445" indent="-6350" algn="just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46" marR="8387" marT="1727" marB="0"/>
                </a:tc>
                <a:tc>
                  <a:txBody>
                    <a:bodyPr/>
                    <a:lstStyle/>
                    <a:p>
                      <a:pPr marL="1270" marR="4445" indent="-6350" algn="just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деятельности 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46" marR="8387" marT="1727" marB="0"/>
                </a:tc>
                <a:tc>
                  <a:txBody>
                    <a:bodyPr/>
                    <a:lstStyle/>
                    <a:p>
                      <a:pPr marL="635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46" marR="8387" marT="1727" marB="0"/>
                </a:tc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Ответственный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46" marR="8387" marT="1727" marB="0"/>
                </a:tc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46" marR="8387" marT="1727" marB="0"/>
                </a:tc>
                <a:extLst>
                  <a:ext uri="{0D108BD9-81ED-4DB2-BD59-A6C34878D82A}">
                    <a16:rowId xmlns:a16="http://schemas.microsoft.com/office/drawing/2014/main" val="2343991548"/>
                  </a:ext>
                </a:extLst>
              </a:tr>
              <a:tr h="672492"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46" marR="8387" marT="1727" marB="0"/>
                </a:tc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Изучение нормативных документов, регламентирующих выбор оборудования, учебно-методических и игровых материалов. 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46" marR="8387" marT="1727" marB="0"/>
                </a:tc>
                <a:tc>
                  <a:txBody>
                    <a:bodyPr/>
                    <a:lstStyle/>
                    <a:p>
                      <a:pPr marL="635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46" marR="8387" marT="1727" marB="0"/>
                </a:tc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Ст.воспитатель, Творческий коллектив ДОУ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46" marR="8387" marT="1727" marB="0"/>
                </a:tc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Банк нормативных документов, регламентирующих выбор оборудования, учебно-методических и игровых материалов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46" marR="8387" marT="1727" marB="0"/>
                </a:tc>
                <a:extLst>
                  <a:ext uri="{0D108BD9-81ED-4DB2-BD59-A6C34878D82A}">
                    <a16:rowId xmlns:a16="http://schemas.microsoft.com/office/drawing/2014/main" val="158085321"/>
                  </a:ext>
                </a:extLst>
              </a:tr>
              <a:tr h="808610"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46" marR="8387" marT="1727" marB="0"/>
                </a:tc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Изучение современных научных разработок в области РППС для детей раннего и дошкольного возраста.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46" marR="8387" marT="1727" marB="0"/>
                </a:tc>
                <a:tc>
                  <a:txBody>
                    <a:bodyPr/>
                    <a:lstStyle/>
                    <a:p>
                      <a:pPr marL="635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46" marR="8387" marT="1727" marB="0"/>
                </a:tc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Ст.воспитатель, Творческий коллектив ДОУ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46" marR="8387" marT="1727" marB="0"/>
                </a:tc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Методические рекомендации для воспитателей ДОУ «Список оборудования, игрового материала по центрам развития»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46" marR="8387" marT="1727" marB="0"/>
                </a:tc>
                <a:extLst>
                  <a:ext uri="{0D108BD9-81ED-4DB2-BD59-A6C34878D82A}">
                    <a16:rowId xmlns:a16="http://schemas.microsoft.com/office/drawing/2014/main" val="3502612877"/>
                  </a:ext>
                </a:extLst>
              </a:tr>
              <a:tr h="913555"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46" marR="8387" marT="1727" marB="0"/>
                </a:tc>
                <a:tc>
                  <a:txBody>
                    <a:bodyPr/>
                    <a:lstStyle/>
                    <a:p>
                      <a:pPr marL="1270" marR="45720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особенностей зонирования и расположение центров в соответствии с ФОП. 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46" marR="8387" marT="1727" marB="0"/>
                </a:tc>
                <a:tc>
                  <a:txBody>
                    <a:bodyPr/>
                    <a:lstStyle/>
                    <a:p>
                      <a:pPr marL="635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46" marR="8387" marT="1727" marB="0"/>
                </a:tc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Ст.воспитатель, Творческий коллектив ДОУ, педагоги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46" marR="8387" marT="1727" marB="0"/>
                </a:tc>
                <a:tc>
                  <a:txBody>
                    <a:bodyPr/>
                    <a:lstStyle/>
                    <a:p>
                      <a:pPr marL="1270" marR="22860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Аналитическая справка по результатам анализа РППС в группах ДОУ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46" marR="8387" marT="1727" marB="0"/>
                </a:tc>
                <a:extLst>
                  <a:ext uri="{0D108BD9-81ED-4DB2-BD59-A6C34878D82A}">
                    <a16:rowId xmlns:a16="http://schemas.microsoft.com/office/drawing/2014/main" val="2978772081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46" marR="8387" marT="1727" marB="0"/>
                </a:tc>
                <a:tc>
                  <a:txBody>
                    <a:bodyPr/>
                    <a:lstStyle/>
                    <a:p>
                      <a:pPr marL="1270" marR="30480" indent="-6350" algn="l">
                        <a:lnSpc>
                          <a:spcPct val="99000"/>
                        </a:lnSpc>
                        <a:spcAft>
                          <a:spcPts val="8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проекта организации групповых пространств в соответствии с ФОП. План совершенствования РППС в группах. 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46" marR="8387" marT="1727" marB="0"/>
                </a:tc>
                <a:tc>
                  <a:txBody>
                    <a:bodyPr/>
                    <a:lstStyle/>
                    <a:p>
                      <a:pPr marL="635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46" marR="8387" marT="1727" marB="0"/>
                </a:tc>
                <a:tc>
                  <a:txBody>
                    <a:bodyPr/>
                    <a:lstStyle/>
                    <a:p>
                      <a:pPr marL="1270" marR="3365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Ст.воспитатель, Совет родителей Воспитатели 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46" marR="8387" marT="1727" marB="0"/>
                </a:tc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99000"/>
                        </a:lnSpc>
                        <a:spcAft>
                          <a:spcPts val="23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Эскизы оформления помещений, планы совершенствования РППС в группах по </a:t>
                      </a:r>
                    </a:p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образовательным областям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46" marR="8387" marT="1727" marB="0"/>
                </a:tc>
                <a:extLst>
                  <a:ext uri="{0D108BD9-81ED-4DB2-BD59-A6C34878D82A}">
                    <a16:rowId xmlns:a16="http://schemas.microsoft.com/office/drawing/2014/main" val="2111877695"/>
                  </a:ext>
                </a:extLst>
              </a:tr>
              <a:tr h="1068047"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46" marR="8387" marT="1727" marB="0"/>
                </a:tc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99000"/>
                        </a:lnSpc>
                        <a:spcAft>
                          <a:spcPts val="8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карт самоанализа для </a:t>
                      </a:r>
                    </a:p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педагогов и специалистов ДОУ по изучению их отношения к необходимости изменений в построении РППС, в соответствии с ФОП и карт оценки РППС ДОУ .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46" marR="8387" marT="1727" marB="0"/>
                </a:tc>
                <a:tc>
                  <a:txBody>
                    <a:bodyPr/>
                    <a:lstStyle/>
                    <a:p>
                      <a:pPr marL="635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46" marR="8387" marT="1727" marB="0"/>
                </a:tc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Воспитатели,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специалисты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ДОУ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46" marR="8387" marT="1727" marB="0"/>
                </a:tc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Аналитическая справка по результатам самоанализа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46" marR="8387" marT="1727" marB="0"/>
                </a:tc>
                <a:extLst>
                  <a:ext uri="{0D108BD9-81ED-4DB2-BD59-A6C34878D82A}">
                    <a16:rowId xmlns:a16="http://schemas.microsoft.com/office/drawing/2014/main" val="3280371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660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4D237A9A-CEE2-FB03-EEED-C10A7AB360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14376"/>
              </p:ext>
            </p:extLst>
          </p:nvPr>
        </p:nvGraphicFramePr>
        <p:xfrm>
          <a:off x="179512" y="116632"/>
          <a:ext cx="8496945" cy="6120680"/>
        </p:xfrm>
        <a:graphic>
          <a:graphicData uri="http://schemas.openxmlformats.org/drawingml/2006/table">
            <a:tbl>
              <a:tblPr firstRow="1" firstCol="1" bandRow="1">
                <a:tableStyleId>{63B7EA87-97AF-29B4-453A-F7C4419D9CC4}</a:tableStyleId>
              </a:tblPr>
              <a:tblGrid>
                <a:gridCol w="412473">
                  <a:extLst>
                    <a:ext uri="{9D8B030D-6E8A-4147-A177-3AD203B41FA5}">
                      <a16:colId xmlns:a16="http://schemas.microsoft.com/office/drawing/2014/main" val="3582491933"/>
                    </a:ext>
                  </a:extLst>
                </a:gridCol>
                <a:gridCol w="3299784">
                  <a:extLst>
                    <a:ext uri="{9D8B030D-6E8A-4147-A177-3AD203B41FA5}">
                      <a16:colId xmlns:a16="http://schemas.microsoft.com/office/drawing/2014/main" val="844240756"/>
                    </a:ext>
                  </a:extLst>
                </a:gridCol>
                <a:gridCol w="680231">
                  <a:extLst>
                    <a:ext uri="{9D8B030D-6E8A-4147-A177-3AD203B41FA5}">
                      <a16:colId xmlns:a16="http://schemas.microsoft.com/office/drawing/2014/main" val="227384349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533919811"/>
                    </a:ext>
                  </a:extLst>
                </a:gridCol>
                <a:gridCol w="2736305">
                  <a:extLst>
                    <a:ext uri="{9D8B030D-6E8A-4147-A177-3AD203B41FA5}">
                      <a16:colId xmlns:a16="http://schemas.microsoft.com/office/drawing/2014/main" val="3681159204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marL="6350" marR="4445" indent="-635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tc>
                  <a:txBody>
                    <a:bodyPr/>
                    <a:lstStyle/>
                    <a:p>
                      <a:pPr marL="1270" marR="4445" lvl="0" indent="1651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анкет для родителей по изучению их отношения к </a:t>
                      </a:r>
                    </a:p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необходимости изменений в построении РППС, в соответствии с ФОП.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tc>
                  <a:txBody>
                    <a:bodyPr/>
                    <a:lstStyle/>
                    <a:p>
                      <a:pPr marL="6350" marR="4445" indent="-635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tc>
                  <a:txBody>
                    <a:bodyPr/>
                    <a:lstStyle/>
                    <a:p>
                      <a:pPr marL="6350" marR="4445" indent="-635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Ст. воспитатель </a:t>
                      </a:r>
                    </a:p>
                    <a:p>
                      <a:pPr marL="6350" marR="4445" indent="-635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 родителей 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tc>
                  <a:txBody>
                    <a:bodyPr/>
                    <a:lstStyle/>
                    <a:p>
                      <a:pPr marL="1270" marR="4445" lvl="0" indent="-635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Аналитическая справка по результатам анкетирования </a:t>
                      </a:r>
                    </a:p>
                    <a:p>
                      <a:pPr marL="6350" marR="4445" indent="-635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extLst>
                  <a:ext uri="{0D108BD9-81ED-4DB2-BD59-A6C34878D82A}">
                    <a16:rowId xmlns:a16="http://schemas.microsoft.com/office/drawing/2014/main" val="2613661157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tc>
                  <a:txBody>
                    <a:bodyPr/>
                    <a:lstStyle/>
                    <a:p>
                      <a:pPr marL="1270" marR="4445" indent="-6350" algn="just">
                        <a:lnSpc>
                          <a:spcPct val="115000"/>
                        </a:lnSpc>
                        <a:spcAft>
                          <a:spcPts val="8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условий, которые должны быть созданы в </a:t>
                      </a:r>
                    </a:p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соответствии с современными требованиями, предъявляемыми нормативными документами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tc>
                  <a:txBody>
                    <a:bodyPr/>
                    <a:lstStyle/>
                    <a:p>
                      <a:pPr marL="635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 </a:t>
                      </a:r>
                    </a:p>
                    <a:p>
                      <a:pPr marL="1270" marR="2857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 воспитатель Родительский комитет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Мониторинг по картам обследования РППС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extLst>
                  <a:ext uri="{0D108BD9-81ED-4DB2-BD59-A6C34878D82A}">
                    <a16:rowId xmlns:a16="http://schemas.microsoft.com/office/drawing/2014/main" val="1973193226"/>
                  </a:ext>
                </a:extLst>
              </a:tr>
              <a:tr h="2376264"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tc>
                  <a:txBody>
                    <a:bodyPr/>
                    <a:lstStyle/>
                    <a:p>
                      <a:pPr marL="1270" marR="133350" indent="-6350" algn="l">
                        <a:lnSpc>
                          <a:spcPct val="108000"/>
                        </a:lnSpc>
                        <a:spcAft>
                          <a:spcPts val="8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Консультации на темы:</a:t>
                      </a:r>
                    </a:p>
                    <a:p>
                      <a:pPr marL="1270" marR="133350" indent="-6350" algn="l">
                        <a:lnSpc>
                          <a:spcPct val="108000"/>
                        </a:lnSpc>
                        <a:spcAft>
                          <a:spcPts val="8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«Нормативно-правовая основа принципов построения РППС ДОУ в соответствии с ФОП.</a:t>
                      </a:r>
                    </a:p>
                    <a:p>
                      <a:pPr marL="1270" marR="133350" indent="-6350" algn="l">
                        <a:lnSpc>
                          <a:spcPct val="108000"/>
                        </a:lnSpc>
                        <a:spcAft>
                          <a:spcPts val="8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Развивающая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предметно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простанственная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среда в соответствии с ФОП».  </a:t>
                      </a:r>
                    </a:p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рекомендации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построению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РППС в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современном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дошкольном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образовательном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учреждении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tc>
                  <a:txBody>
                    <a:bodyPr/>
                    <a:lstStyle/>
                    <a:p>
                      <a:pPr marL="6350" marR="6350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года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 воспитатель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методических рекомендации «Моделирование образовательных областей для создания педагогами РППС в группах ДОУ в соответствии с ФГОС ДО»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extLst>
                  <a:ext uri="{0D108BD9-81ED-4DB2-BD59-A6C34878D82A}">
                    <a16:rowId xmlns:a16="http://schemas.microsoft.com/office/drawing/2014/main" val="167683148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в методическом кабинете выставки методической литературы и пособий по созданию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РППС в ДОУ. 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tc>
                  <a:txBody>
                    <a:bodyPr/>
                    <a:lstStyle/>
                    <a:p>
                      <a:pPr marL="635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 воспитатель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Выставка метод литературы и пособий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extLst>
                  <a:ext uri="{0D108BD9-81ED-4DB2-BD59-A6C34878D82A}">
                    <a16:rowId xmlns:a16="http://schemas.microsoft.com/office/drawing/2014/main" val="790662435"/>
                  </a:ext>
                </a:extLst>
              </a:tr>
              <a:tr h="913411"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Подбор и приобретение необходимых игрушек, дидактических пособий, детской и игровой мебели и игровых уголков. 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tc>
                  <a:txBody>
                    <a:bodyPr/>
                    <a:lstStyle/>
                    <a:p>
                      <a:pPr marL="6350" marR="6350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года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105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  </a:t>
                      </a:r>
                    </a:p>
                    <a:p>
                      <a:pPr marL="1270" marR="2857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 воспитатель Родительский комитет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tc>
                  <a:txBody>
                    <a:bodyPr/>
                    <a:lstStyle/>
                    <a:p>
                      <a:pPr marL="1270" marR="444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Приобретено игровое и дидактическое оборудование на сумму _____тыс. руб.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85" marR="7150" marT="1221" marB="0"/>
                </a:tc>
                <a:extLst>
                  <a:ext uri="{0D108BD9-81ED-4DB2-BD59-A6C34878D82A}">
                    <a16:rowId xmlns:a16="http://schemas.microsoft.com/office/drawing/2014/main" val="1671105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983606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658</TotalTime>
  <Words>1369</Words>
  <Application>Microsoft Office PowerPoint</Application>
  <DocSecurity>0</DocSecurity>
  <PresentationFormat>Экран (4:3)</PresentationFormat>
  <Paragraphs>251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Times New Roman</vt:lpstr>
      <vt:lpstr>Trebuchet MS</vt:lpstr>
      <vt:lpstr>Wingdings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Л.В. Серых</dc:creator>
  <cp:keywords/>
  <dc:description/>
  <cp:lastModifiedBy>Пользователь</cp:lastModifiedBy>
  <cp:revision>38</cp:revision>
  <cp:lastPrinted>2023-07-27T06:59:34Z</cp:lastPrinted>
  <dcterms:created xsi:type="dcterms:W3CDTF">2023-07-13T13:24:47Z</dcterms:created>
  <dcterms:modified xsi:type="dcterms:W3CDTF">2023-08-21T08:37:01Z</dcterms:modified>
  <cp:category/>
  <dc:identifier/>
  <cp:contentStatus/>
  <dc:language/>
  <cp:version/>
</cp:coreProperties>
</file>