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F76A3-7F0A-4E9B-9BE6-43C97A81E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00704-D2F2-40D7-B212-63CFE4257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5C2DC-AB72-4E3B-B3E9-9E15AE39B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2356B-5F68-4D3D-BED8-DF739F4FD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9713C-5A0D-4D99-8A0E-AAA1BECBD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46115-E81C-4094-8419-AF7A80E01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EC2C0-CB74-4F50-8D21-71B9F314B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98715-0138-46D3-A66F-71C7821AB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21D2C-46C7-4802-8979-EC93F16D1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5C8BA-78BB-4737-AB4E-6A06DE851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7A1D9-ABC1-4B56-9D8F-4D64EA53C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75D4B0D-B308-4D94-BC54-691C05FE6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52;&#1086;&#1080;%20&#1076;&#1086;&#1082;&#1091;&#1084;&#1077;&#1085;&#1090;&#1099;%20&#1089;&#1086;&#1093;&#1088;&#1072;&#1085;&#1103;&#1090;&#1100;%20&#1089;&#1102;&#1076;&#1072;\15%20&#1075;&#1086;&#1076;\&#1057;&#1045;&#1052;&#1048;&#1053;&#1040;&#1056;%20&#1050;&#1054;&#1053;&#1060;&#1051;&#1048;&#1050;&#1058;&#1067;\&#1041;&#1077;&#1090;&#1093;&#1086;&#1074;&#1077;&#1085;%20&#1083;&#1091;&#1085;&#1085;&#1072;&#1103;%20&#1089;&#1085;&#1072;&#1090;&#1072;.mp3" TargetMode="Externa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27564"/>
            <a:ext cx="7772400" cy="1260763"/>
          </a:xfrm>
        </p:spPr>
        <p:txBody>
          <a:bodyPr/>
          <a:lstStyle/>
          <a:p>
            <a:r>
              <a:rPr lang="ru-RU" sz="3000" b="1" i="1" dirty="0">
                <a:latin typeface="Georgia" pitchFamily="18" charset="0"/>
              </a:rPr>
              <a:t>Семинар-практикум </a:t>
            </a:r>
            <a:br>
              <a:rPr lang="ru-RU" sz="3000" b="1" i="1" dirty="0">
                <a:latin typeface="Georgia" pitchFamily="18" charset="0"/>
              </a:rPr>
            </a:br>
            <a:r>
              <a:rPr lang="ru-RU" sz="3000" b="1" i="1" dirty="0">
                <a:latin typeface="Georgia" pitchFamily="18" charset="0"/>
              </a:rPr>
              <a:t>для педагогов </a:t>
            </a:r>
            <a:br>
              <a:rPr lang="ru-RU" sz="4000" b="1" i="1" dirty="0">
                <a:latin typeface="Georgia" pitchFamily="18" charset="0"/>
              </a:rPr>
            </a:br>
            <a:endParaRPr lang="ru-RU" sz="4200" b="1" i="1" dirty="0">
              <a:latin typeface="Georgia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3345" y="3186545"/>
            <a:ext cx="8409710" cy="2216728"/>
          </a:xfrm>
        </p:spPr>
        <p:txBody>
          <a:bodyPr/>
          <a:lstStyle/>
          <a:p>
            <a:pPr eaLnBrk="1" hangingPunct="1"/>
            <a:r>
              <a:rPr lang="ru-RU" sz="4400" b="1" i="1" dirty="0">
                <a:latin typeface="Georgia" pitchFamily="18" charset="0"/>
              </a:rPr>
              <a:t>«</a:t>
            </a:r>
            <a:r>
              <a:rPr lang="ru-RU" sz="4400" b="1" i="1">
                <a:latin typeface="Georgia" pitchFamily="18" charset="0"/>
              </a:rPr>
              <a:t>Вместе учимся </a:t>
            </a:r>
            <a:r>
              <a:rPr lang="ru-RU" sz="4400" b="1" i="1" dirty="0">
                <a:latin typeface="Georgia" pitchFamily="18" charset="0"/>
              </a:rPr>
              <a:t>решать конфликтные ситуации»</a:t>
            </a:r>
            <a:endParaRPr lang="ru-RU" sz="44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45126" y="401783"/>
            <a:ext cx="7557655" cy="928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 детский сад общеразвивающего вида «Родничок» с. Верхопенье Ивнянского района Белгородской области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88890" y="5338916"/>
            <a:ext cx="5620252" cy="1172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ru-RU" sz="2400" dirty="0">
              <a:latin typeface="Georgia" pitchFamily="18" charset="0"/>
            </a:endParaRPr>
          </a:p>
          <a:p>
            <a:pPr algn="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педагог-психолог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Брусенская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Н.Н.</a:t>
            </a:r>
            <a:endParaRPr kumimoji="0" lang="ru-RU" sz="2000" b="1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 dirty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Выводы:</a:t>
            </a:r>
            <a:endParaRPr lang="ru-RU" sz="6600" i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Разногласия переходят в конфликт, когда стороны не проявляют гибкость</a:t>
            </a:r>
          </a:p>
          <a:p>
            <a:pPr lvl="0"/>
            <a:endParaRPr lang="ru-RU" sz="800" dirty="0">
              <a:solidFill>
                <a:schemeClr val="tx1"/>
              </a:solidFill>
              <a:latin typeface="Georgia" pitchFamily="18" charset="0"/>
            </a:endParaRPr>
          </a:p>
          <a:p>
            <a:pPr lvl="0"/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Конфликты решаются мирно, когда стороны готовы пойти на уступки</a:t>
            </a:r>
          </a:p>
          <a:p>
            <a:pPr lvl="0"/>
            <a:endParaRPr lang="ru-RU" sz="600" dirty="0">
              <a:solidFill>
                <a:schemeClr val="tx1"/>
              </a:solidFill>
              <a:latin typeface="Georgia" pitchFamily="18" charset="0"/>
            </a:endParaRPr>
          </a:p>
          <a:p>
            <a:pPr lvl="0"/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Часто бывает трудно найти устраивающее всех решение, но это единственный путь разрешения конфликта</a:t>
            </a:r>
          </a:p>
          <a:p>
            <a:endParaRPr lang="ru-RU" dirty="0"/>
          </a:p>
        </p:txBody>
      </p:sp>
      <p:pic>
        <p:nvPicPr>
          <p:cNvPr id="4" name="Рисунок 3" descr="contentious-divorce-child-custody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80876" y="305677"/>
            <a:ext cx="1882066" cy="1249631"/>
          </a:xfrm>
          <a:prstGeom prst="rect">
            <a:avLst/>
          </a:prstGeom>
        </p:spPr>
      </p:pic>
      <p:pic>
        <p:nvPicPr>
          <p:cNvPr id="5" name="Рисунок 4" descr="izh-strannik-158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39992" y="179232"/>
            <a:ext cx="1381818" cy="1392698"/>
          </a:xfrm>
          <a:prstGeom prst="rect">
            <a:avLst/>
          </a:prstGeom>
        </p:spPr>
      </p:pic>
      <p:pic>
        <p:nvPicPr>
          <p:cNvPr id="6" name="Рисунок 5" descr="ecc2f0412424ff0f0579c78b6e04642194ff076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41507" y="5737195"/>
            <a:ext cx="1233996" cy="925497"/>
          </a:xfrm>
          <a:prstGeom prst="rect">
            <a:avLst/>
          </a:prstGeom>
        </p:spPr>
      </p:pic>
      <p:pic>
        <p:nvPicPr>
          <p:cNvPr id="7" name="Рисунок 6" descr="3168579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90261" y="5814939"/>
            <a:ext cx="1284302" cy="856629"/>
          </a:xfrm>
          <a:prstGeom prst="rect">
            <a:avLst/>
          </a:prstGeom>
        </p:spPr>
      </p:pic>
      <p:pic>
        <p:nvPicPr>
          <p:cNvPr id="8" name="Рисунок 7" descr="629058_1_f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428389" y="5672830"/>
            <a:ext cx="980983" cy="98098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5017"/>
            <a:ext cx="8229600" cy="70658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Georgia" pitchFamily="18" charset="0"/>
              </a:rPr>
              <a:t>Притча «Лабиринт»</a:t>
            </a:r>
            <a:br>
              <a:rPr lang="ru-RU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94510"/>
            <a:ext cx="8229600" cy="5541818"/>
          </a:xfrm>
        </p:spPr>
        <p:txBody>
          <a:bodyPr/>
          <a:lstStyle/>
          <a:p>
            <a:pPr algn="just">
              <a:buNone/>
            </a:pP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ru-RU" sz="1800" dirty="0">
                <a:solidFill>
                  <a:schemeClr val="tx1"/>
                </a:solidFill>
                <a:latin typeface="Georgia" pitchFamily="18" charset="0"/>
              </a:rPr>
              <a:t>Однажды учитель привёл своего ученика в парк с лабиринтом и велел ему отыскать выход. Ученик плутал в лабиринте целый день и всю ночь, не смог найти выход, отчаялся и усталый заснул. Утром его нашёл учитель, разбудил и велел идти за ним. Выйдя из лабиринта они забрались на гору, на самую вершину. Там лабиринт был виден как на ладони.</a:t>
            </a:r>
          </a:p>
          <a:p>
            <a:pPr algn="just">
              <a:buFontTx/>
              <a:buChar char="-"/>
            </a:pPr>
            <a:r>
              <a:rPr lang="ru-RU" sz="1800" dirty="0">
                <a:solidFill>
                  <a:schemeClr val="tx1"/>
                </a:solidFill>
                <a:latin typeface="Georgia" pitchFamily="18" charset="0"/>
              </a:rPr>
              <a:t>Посмотри вниз! – сказал учитель - Ты можешь </a:t>
            </a:r>
          </a:p>
          <a:p>
            <a:pPr algn="just">
              <a:buNone/>
            </a:pPr>
            <a:r>
              <a:rPr lang="ru-RU" sz="1800" dirty="0">
                <a:solidFill>
                  <a:schemeClr val="tx1"/>
                </a:solidFill>
                <a:latin typeface="Georgia" pitchFamily="18" charset="0"/>
              </a:rPr>
              <a:t>	отыскать путь ведущий из лабиринта?</a:t>
            </a:r>
          </a:p>
          <a:p>
            <a:pPr algn="just">
              <a:buFontTx/>
              <a:buChar char="-"/>
            </a:pPr>
            <a:r>
              <a:rPr lang="ru-RU" sz="1800" dirty="0">
                <a:solidFill>
                  <a:schemeClr val="tx1"/>
                </a:solidFill>
                <a:latin typeface="Georgia" pitchFamily="18" charset="0"/>
              </a:rPr>
              <a:t>Это несложно! Нужно только внимательно </a:t>
            </a:r>
          </a:p>
          <a:p>
            <a:pPr algn="just">
              <a:buNone/>
            </a:pPr>
            <a:r>
              <a:rPr lang="ru-RU" sz="1800" dirty="0">
                <a:solidFill>
                  <a:schemeClr val="tx1"/>
                </a:solidFill>
                <a:latin typeface="Georgia" pitchFamily="18" charset="0"/>
              </a:rPr>
              <a:t>	присмотреться – ответил ученик.</a:t>
            </a:r>
          </a:p>
          <a:p>
            <a:pPr algn="just">
              <a:buNone/>
            </a:pPr>
            <a:r>
              <a:rPr lang="ru-RU" sz="1800" dirty="0">
                <a:solidFill>
                  <a:schemeClr val="tx1"/>
                </a:solidFill>
                <a:latin typeface="Georgia" pitchFamily="18" charset="0"/>
              </a:rPr>
              <a:t>	Запомнил ученик дорогу и уверенно прошёл </a:t>
            </a:r>
          </a:p>
          <a:p>
            <a:pPr algn="just">
              <a:buNone/>
            </a:pPr>
            <a:r>
              <a:rPr lang="ru-RU" sz="1800" dirty="0">
                <a:solidFill>
                  <a:schemeClr val="tx1"/>
                </a:solidFill>
                <a:latin typeface="Georgia" pitchFamily="18" charset="0"/>
              </a:rPr>
              <a:t>	лабиринт ни разу не заплутав.</a:t>
            </a:r>
          </a:p>
          <a:p>
            <a:pPr algn="just">
              <a:buNone/>
            </a:pPr>
            <a:r>
              <a:rPr lang="ru-RU" sz="1800" dirty="0">
                <a:solidFill>
                  <a:schemeClr val="tx1"/>
                </a:solidFill>
                <a:latin typeface="Georgia" pitchFamily="18" charset="0"/>
              </a:rPr>
              <a:t>- 	Урок, который ты получил сегодня, касается одного из главных секретов Искусства Жизни - встретив ученика, сказал учитель. </a:t>
            </a:r>
          </a:p>
          <a:p>
            <a:pPr algn="just">
              <a:buNone/>
            </a:pPr>
            <a:r>
              <a:rPr lang="ru-RU" sz="2000" b="1" dirty="0">
                <a:solidFill>
                  <a:schemeClr val="tx1"/>
                </a:solidFill>
                <a:latin typeface="Georgia" pitchFamily="18" charset="0"/>
              </a:rPr>
              <a:t>	Чем дальше ты отстраняешься от ситуации, чем выше над ней поднимаешься, чем большую поверхность охватывает твой взгляд, тем проще отыскать правильное решение</a:t>
            </a:r>
            <a:r>
              <a:rPr lang="ru-RU" sz="2000" dirty="0">
                <a:solidFill>
                  <a:schemeClr val="tx1"/>
                </a:solidFill>
                <a:latin typeface="Georgia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 descr="Labir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7255" y="2654424"/>
            <a:ext cx="2559881" cy="201042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35277"/>
            <a:ext cx="8229600" cy="4090886"/>
          </a:xfrm>
        </p:spPr>
        <p:txBody>
          <a:bodyPr/>
          <a:lstStyle/>
          <a:p>
            <a:pPr algn="ctr">
              <a:buNone/>
            </a:pPr>
            <a:r>
              <a:rPr lang="ru-RU" sz="7200" b="1" i="1" dirty="0">
                <a:latin typeface="Georgia" pitchFamily="18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74073" y="360217"/>
            <a:ext cx="8229600" cy="1981201"/>
          </a:xfrm>
        </p:spPr>
        <p:txBody>
          <a:bodyPr/>
          <a:lstStyle/>
          <a:p>
            <a:pPr algn="just"/>
            <a:r>
              <a:rPr lang="ru-RU" sz="3200" b="1" dirty="0">
                <a:solidFill>
                  <a:schemeClr val="tx1"/>
                </a:solidFill>
                <a:latin typeface="Georgia" pitchFamily="18" charset="0"/>
              </a:rPr>
              <a:t>Цель:</a:t>
            </a:r>
            <a:r>
              <a:rPr lang="ru-RU" sz="3200" dirty="0">
                <a:solidFill>
                  <a:schemeClr val="tx1"/>
                </a:solidFill>
                <a:latin typeface="Georgia" pitchFamily="18" charset="0"/>
              </a:rPr>
              <a:t> формирование и развитие навыков конструктивного поведения в конфликтных ситуациях       </a:t>
            </a:r>
            <a:br>
              <a:rPr lang="ru-RU" dirty="0">
                <a:solidFill>
                  <a:schemeClr val="tx1"/>
                </a:solidFill>
                <a:latin typeface="Georgia" pitchFamily="18" charset="0"/>
              </a:rPr>
            </a:br>
            <a:endParaRPr lang="ru-RU" dirty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2092036"/>
            <a:ext cx="8229600" cy="4034127"/>
          </a:xfrm>
        </p:spPr>
        <p:txBody>
          <a:bodyPr/>
          <a:lstStyle/>
          <a:p>
            <a:pPr algn="just">
              <a:buNone/>
            </a:pPr>
            <a:r>
              <a:rPr lang="ru-RU" b="1" dirty="0">
                <a:solidFill>
                  <a:schemeClr val="tx1"/>
                </a:solidFill>
                <a:latin typeface="Georgia" pitchFamily="18" charset="0"/>
              </a:rPr>
              <a:t>Задачи: </a:t>
            </a:r>
            <a:endParaRPr lang="ru-RU" dirty="0">
              <a:solidFill>
                <a:schemeClr val="tx1"/>
              </a:solidFill>
              <a:latin typeface="Georgia" pitchFamily="18" charset="0"/>
            </a:endParaRPr>
          </a:p>
          <a:p>
            <a:pPr lvl="0" algn="just"/>
            <a:r>
              <a:rPr lang="ru-RU" sz="2400" dirty="0">
                <a:solidFill>
                  <a:schemeClr val="tx1"/>
                </a:solidFill>
                <a:latin typeface="Georgia" pitchFamily="18" charset="0"/>
              </a:rPr>
              <a:t>Развить представление о сущности конфликтов, понимание естественности их возникновения в повседневной жизни;</a:t>
            </a:r>
          </a:p>
          <a:p>
            <a:pPr lvl="0" algn="just"/>
            <a:r>
              <a:rPr lang="ru-RU" sz="2400" dirty="0">
                <a:solidFill>
                  <a:schemeClr val="tx1"/>
                </a:solidFill>
                <a:latin typeface="Georgia" pitchFamily="18" charset="0"/>
              </a:rPr>
              <a:t>Способствовать овладению знаниями и навыками, необходимыми для эффективного разрешения проблем межличностного взаимодействия;</a:t>
            </a:r>
          </a:p>
          <a:p>
            <a:pPr lvl="0" algn="just"/>
            <a:r>
              <a:rPr lang="ru-RU" sz="2400" dirty="0">
                <a:solidFill>
                  <a:schemeClr val="tx1"/>
                </a:solidFill>
                <a:latin typeface="Georgia" pitchFamily="18" charset="0"/>
              </a:rPr>
              <a:t>Отработать стратегии решения повседневных конфликтов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1999"/>
            <a:ext cx="8229600" cy="1233055"/>
          </a:xfrm>
        </p:spPr>
        <p:txBody>
          <a:bodyPr/>
          <a:lstStyle/>
          <a:p>
            <a:pPr algn="just" eaLnBrk="1" hangingPunct="1"/>
            <a:r>
              <a:rPr lang="ru-RU" sz="2800" b="1" dirty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Конфликт</a:t>
            </a:r>
            <a:r>
              <a:rPr lang="ru-RU" sz="2800" dirty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– это столкновение интересов, противостояние, стремление приобрести ценности за счёт ущемления интересов других.</a:t>
            </a:r>
            <a:br>
              <a:rPr lang="ru-RU" dirty="0">
                <a:latin typeface="Georgia" pitchFamily="18" charset="0"/>
              </a:rPr>
            </a:br>
            <a:endParaRPr lang="ru-RU" dirty="0">
              <a:latin typeface="Georgia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98073"/>
            <a:ext cx="8229600" cy="4228090"/>
          </a:xfrm>
        </p:spPr>
        <p:txBody>
          <a:bodyPr numCol="2"/>
          <a:lstStyle/>
          <a:p>
            <a:pPr eaLnBrk="1" hangingPunct="1">
              <a:buNone/>
            </a:pPr>
            <a:endParaRPr lang="ru-RU" dirty="0"/>
          </a:p>
          <a:p>
            <a:pPr algn="ctr" eaLnBrk="1" hangingPunct="1"/>
            <a:r>
              <a:rPr lang="ru-RU" sz="2800" dirty="0">
                <a:solidFill>
                  <a:schemeClr val="tx1"/>
                </a:solidFill>
                <a:latin typeface="Georgia" pitchFamily="18" charset="0"/>
              </a:rPr>
              <a:t>Большие</a:t>
            </a:r>
          </a:p>
          <a:p>
            <a:pPr algn="ctr" eaLnBrk="1" hangingPunct="1">
              <a:buNone/>
            </a:pPr>
            <a:r>
              <a:rPr lang="ru-RU" sz="2800" dirty="0">
                <a:solidFill>
                  <a:schemeClr val="tx1"/>
                </a:solidFill>
                <a:latin typeface="Georgia" pitchFamily="18" charset="0"/>
              </a:rPr>
              <a:t>эмоциональные</a:t>
            </a:r>
          </a:p>
          <a:p>
            <a:pPr algn="ctr" eaLnBrk="1" hangingPunct="1">
              <a:buNone/>
            </a:pPr>
            <a:r>
              <a:rPr lang="ru-RU" sz="2800" dirty="0">
                <a:solidFill>
                  <a:schemeClr val="tx1"/>
                </a:solidFill>
                <a:latin typeface="Georgia" pitchFamily="18" charset="0"/>
              </a:rPr>
              <a:t>затраты</a:t>
            </a:r>
          </a:p>
          <a:p>
            <a:pPr algn="ctr" eaLnBrk="1" hangingPunct="1"/>
            <a:r>
              <a:rPr lang="ru-RU" sz="2800" dirty="0">
                <a:solidFill>
                  <a:schemeClr val="tx1"/>
                </a:solidFill>
                <a:latin typeface="Georgia" pitchFamily="18" charset="0"/>
              </a:rPr>
              <a:t>Ухудшение</a:t>
            </a:r>
          </a:p>
          <a:p>
            <a:pPr algn="ctr" eaLnBrk="1" hangingPunct="1">
              <a:buNone/>
            </a:pPr>
            <a:r>
              <a:rPr lang="ru-RU" sz="2800" dirty="0">
                <a:latin typeface="Georgia" pitchFamily="18" charset="0"/>
              </a:rPr>
              <a:t>з</a:t>
            </a:r>
            <a:r>
              <a:rPr lang="ru-RU" sz="2800" dirty="0">
                <a:solidFill>
                  <a:schemeClr val="tx1"/>
                </a:solidFill>
                <a:latin typeface="Georgia" pitchFamily="18" charset="0"/>
              </a:rPr>
              <a:t>доровья</a:t>
            </a:r>
          </a:p>
          <a:p>
            <a:pPr algn="ctr" eaLnBrk="1" hangingPunct="1"/>
            <a:r>
              <a:rPr lang="ru-RU" sz="2800" dirty="0">
                <a:latin typeface="Georgia" pitchFamily="18" charset="0"/>
              </a:rPr>
              <a:t>С</a:t>
            </a:r>
            <a:r>
              <a:rPr lang="ru-RU" sz="2800" dirty="0">
                <a:solidFill>
                  <a:schemeClr val="tx1"/>
                </a:solidFill>
                <a:latin typeface="Georgia" pitchFamily="18" charset="0"/>
              </a:rPr>
              <a:t>нижение работоспособности</a:t>
            </a:r>
          </a:p>
          <a:p>
            <a:pPr algn="ctr" eaLnBrk="1" hangingPunct="1"/>
            <a:endParaRPr lang="ru-RU" sz="2800" dirty="0">
              <a:solidFill>
                <a:schemeClr val="tx1"/>
              </a:solidFill>
              <a:latin typeface="Georgia" pitchFamily="18" charset="0"/>
            </a:endParaRPr>
          </a:p>
          <a:p>
            <a:pPr algn="ctr" eaLnBrk="1" hangingPunct="1">
              <a:buNone/>
            </a:pPr>
            <a:endParaRPr lang="ru-RU" sz="1200" dirty="0">
              <a:solidFill>
                <a:schemeClr val="tx1"/>
              </a:solidFill>
              <a:latin typeface="Georgia" pitchFamily="18" charset="0"/>
            </a:endParaRPr>
          </a:p>
          <a:p>
            <a:pPr algn="ctr" eaLnBrk="1" hangingPunct="1"/>
            <a:r>
              <a:rPr lang="ru-RU" sz="2400" dirty="0">
                <a:solidFill>
                  <a:schemeClr val="tx1"/>
                </a:solidFill>
                <a:latin typeface="Georgia" pitchFamily="18" charset="0"/>
              </a:rPr>
              <a:t>Способствует получению новой информации</a:t>
            </a:r>
          </a:p>
          <a:p>
            <a:pPr algn="ctr" eaLnBrk="1" hangingPunct="1"/>
            <a:r>
              <a:rPr lang="ru-RU" sz="2400" dirty="0">
                <a:solidFill>
                  <a:schemeClr val="tx1"/>
                </a:solidFill>
                <a:latin typeface="Georgia" pitchFamily="18" charset="0"/>
              </a:rPr>
              <a:t> Разрядке напряжённости</a:t>
            </a:r>
          </a:p>
          <a:p>
            <a:pPr algn="ctr" eaLnBrk="1" hangingPunct="1"/>
            <a:r>
              <a:rPr lang="ru-RU" sz="2400" dirty="0">
                <a:solidFill>
                  <a:schemeClr val="tx1"/>
                </a:solidFill>
                <a:latin typeface="Georgia" pitchFamily="18" charset="0"/>
              </a:rPr>
              <a:t> Стимулирует позитивные изменения</a:t>
            </a:r>
          </a:p>
          <a:p>
            <a:pPr algn="ctr" eaLnBrk="1" hangingPunct="1"/>
            <a:r>
              <a:rPr lang="ru-RU" sz="2400" dirty="0">
                <a:solidFill>
                  <a:schemeClr val="tx1"/>
                </a:solidFill>
                <a:latin typeface="Georgia" pitchFamily="18" charset="0"/>
              </a:rPr>
              <a:t>Помогает прояснить отношения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4" name="Плюс 3"/>
          <p:cNvSpPr/>
          <p:nvPr/>
        </p:nvSpPr>
        <p:spPr>
          <a:xfrm>
            <a:off x="6082145" y="1787237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инус 4"/>
          <p:cNvSpPr/>
          <p:nvPr/>
        </p:nvSpPr>
        <p:spPr>
          <a:xfrm>
            <a:off x="2050472" y="1745672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300" b="1" dirty="0">
                <a:solidFill>
                  <a:schemeClr val="tx2"/>
                </a:solidFill>
                <a:latin typeface="Georgia" pitchFamily="18" charset="0"/>
              </a:rPr>
              <a:t>Упражнение </a:t>
            </a:r>
            <a:br>
              <a:rPr lang="ru-RU" sz="3300" b="1" dirty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4000" b="1" dirty="0">
                <a:solidFill>
                  <a:schemeClr val="tx2"/>
                </a:solidFill>
                <a:latin typeface="Georgia" pitchFamily="18" charset="0"/>
              </a:rPr>
              <a:t>«Яблоко и червячок»</a:t>
            </a:r>
            <a:endParaRPr lang="ru-RU" sz="4000" dirty="0">
              <a:latin typeface="Georgia" pitchFamily="18" charset="0"/>
            </a:endParaRPr>
          </a:p>
        </p:txBody>
      </p:sp>
      <p:pic>
        <p:nvPicPr>
          <p:cNvPr id="4" name="Бетховен лунная сната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117758" y="6089204"/>
            <a:ext cx="304800" cy="304800"/>
          </a:xfrm>
          <a:prstGeom prst="rect">
            <a:avLst/>
          </a:prstGeom>
        </p:spPr>
      </p:pic>
      <p:pic>
        <p:nvPicPr>
          <p:cNvPr id="6" name="Рисунок 5" descr="WRJG5780=utilaje-agricole-pentru-livada-76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08195" y="1947129"/>
            <a:ext cx="3854989" cy="3681731"/>
          </a:xfrm>
          <a:prstGeom prst="rect">
            <a:avLst/>
          </a:prstGeom>
        </p:spPr>
      </p:pic>
      <p:pic>
        <p:nvPicPr>
          <p:cNvPr id="9" name="Рисунок 8" descr="1057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0081" y="3357057"/>
            <a:ext cx="2734323" cy="1997147"/>
          </a:xfrm>
          <a:prstGeom prst="rect">
            <a:avLst/>
          </a:prstGeom>
        </p:spPr>
      </p:pic>
      <p:pic>
        <p:nvPicPr>
          <p:cNvPr id="10" name="Рисунок 9" descr="42097_402.jpg"/>
          <p:cNvPicPr>
            <a:picLocks noChangeAspect="1"/>
          </p:cNvPicPr>
          <p:nvPr/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672669" y="3251631"/>
            <a:ext cx="2079410" cy="2079410"/>
          </a:xfrm>
          <a:prstGeom prst="rect">
            <a:avLst/>
          </a:prstGeom>
          <a:solidFill>
            <a:schemeClr val="accent3">
              <a:lumMod val="90000"/>
              <a:alpha val="56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31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3964" y="637310"/>
            <a:ext cx="8631381" cy="5488854"/>
          </a:xfrm>
        </p:spPr>
        <p:txBody>
          <a:bodyPr/>
          <a:lstStyle/>
          <a:p>
            <a:pPr algn="ctr">
              <a:buNone/>
            </a:pPr>
            <a:r>
              <a:rPr lang="ru-RU" sz="3800" dirty="0">
                <a:solidFill>
                  <a:schemeClr val="tx1"/>
                </a:solidFill>
                <a:latin typeface="Georgia" pitchFamily="18" charset="0"/>
              </a:rPr>
              <a:t>	Вам надо найти такое решение конфликта, чтобы оно </a:t>
            </a:r>
            <a:r>
              <a:rPr lang="ru-RU" sz="3800" b="1" dirty="0">
                <a:solidFill>
                  <a:schemeClr val="tx1"/>
                </a:solidFill>
                <a:latin typeface="Georgia" pitchFamily="18" charset="0"/>
              </a:rPr>
              <a:t>максимально учитывало интересы всех сторон.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Georgia" pitchFamily="18" charset="0"/>
              </a:rPr>
              <a:t>Как лучше решать конфликты? </a:t>
            </a:r>
          </a:p>
          <a:p>
            <a:r>
              <a:rPr lang="ru-RU" sz="2800" dirty="0">
                <a:solidFill>
                  <a:schemeClr val="tx1"/>
                </a:solidFill>
                <a:latin typeface="Georgia" pitchFamily="18" charset="0"/>
              </a:rPr>
              <a:t>Что должны учитывать участники конфликта?</a:t>
            </a:r>
            <a:endParaRPr lang="ru-RU" sz="2800" dirty="0">
              <a:latin typeface="Georgia" pitchFamily="18" charset="0"/>
            </a:endParaRPr>
          </a:p>
        </p:txBody>
      </p:sp>
      <p:pic>
        <p:nvPicPr>
          <p:cNvPr id="18434" name="Picture 2" descr="D:\Калашникова О.А\на неделю психологии ГОТОВОЕ 13\НА РАБОТУ\vopr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256" y="4447309"/>
            <a:ext cx="2085109" cy="2085109"/>
          </a:xfrm>
          <a:prstGeom prst="rect">
            <a:avLst/>
          </a:prstGeom>
          <a:noFill/>
        </p:spPr>
      </p:pic>
      <p:pic>
        <p:nvPicPr>
          <p:cNvPr id="18435" name="Picture 3" descr="D:\Калашникова О.А\на неделю психологии ГОТОВОЕ 13\НА РАБОТУ\vopro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0036" y="4445577"/>
            <a:ext cx="1714499" cy="209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b="1" i="1" dirty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rPr>
              <a:t>Компромисс -</a:t>
            </a:r>
            <a:endParaRPr lang="ru-RU" sz="6000" i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3892"/>
            <a:ext cx="8229600" cy="4782272"/>
          </a:xfrm>
        </p:spPr>
        <p:txBody>
          <a:bodyPr/>
          <a:lstStyle/>
          <a:p>
            <a:pPr algn="just">
              <a:buNone/>
            </a:pP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	</a:t>
            </a:r>
            <a:r>
              <a:rPr lang="ru-RU" i="1" dirty="0">
                <a:solidFill>
                  <a:schemeClr val="tx1"/>
                </a:solidFill>
                <a:latin typeface="Georgia" pitchFamily="18" charset="0"/>
              </a:rPr>
              <a:t>решение, когда каждая сторона идёт на частичные уступки для общего удобства. </a:t>
            </a:r>
          </a:p>
          <a:p>
            <a:pPr algn="just">
              <a:buNone/>
            </a:pPr>
            <a:endParaRPr lang="ru-RU" sz="1050" i="1" dirty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None/>
            </a:pPr>
            <a:r>
              <a:rPr lang="ru-RU" b="1" i="1" dirty="0">
                <a:solidFill>
                  <a:schemeClr val="tx1"/>
                </a:solidFill>
                <a:latin typeface="Georgia" pitchFamily="18" charset="0"/>
              </a:rPr>
              <a:t>	Компромисс</a:t>
            </a:r>
            <a:r>
              <a:rPr lang="ru-RU" i="1" dirty="0">
                <a:solidFill>
                  <a:schemeClr val="tx1"/>
                </a:solidFill>
                <a:latin typeface="Georgia" pitchFamily="18" charset="0"/>
              </a:rPr>
              <a:t> возможен если обе стороны проявляют </a:t>
            </a:r>
            <a:r>
              <a:rPr lang="ru-RU" b="1" i="1" dirty="0">
                <a:solidFill>
                  <a:schemeClr val="tx1"/>
                </a:solidFill>
                <a:latin typeface="Georgia" pitchFamily="18" charset="0"/>
              </a:rPr>
              <a:t>стремление разрешить конфликт мирным путём</a:t>
            </a:r>
            <a:endParaRPr lang="ru-RU" i="1" dirty="0">
              <a:solidFill>
                <a:schemeClr val="tx1"/>
              </a:solidFill>
              <a:latin typeface="Georgia" pitchFamily="18" charset="0"/>
            </a:endParaRPr>
          </a:p>
          <a:p>
            <a:endParaRPr lang="ru-RU" dirty="0"/>
          </a:p>
        </p:txBody>
      </p:sp>
      <p:pic>
        <p:nvPicPr>
          <p:cNvPr id="17411" name="Picture 3" descr="D:\Калашникова О.А\на неделю психологии ГОТОВОЕ 13\НА РАБОТУ\5e9da4b9a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7892" y="4636377"/>
            <a:ext cx="1911926" cy="1971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87907"/>
          </a:xfrm>
        </p:spPr>
        <p:txBody>
          <a:bodyPr/>
          <a:lstStyle/>
          <a:p>
            <a:pPr algn="just"/>
            <a:r>
              <a:rPr lang="ru-RU" sz="2800" b="1" dirty="0">
                <a:solidFill>
                  <a:schemeClr val="tx2"/>
                </a:solidFill>
                <a:latin typeface="Georgia" pitchFamily="18" charset="0"/>
              </a:rPr>
              <a:t>Сотрудничество</a:t>
            </a:r>
            <a:r>
              <a:rPr lang="ru-RU" sz="2800" dirty="0">
                <a:solidFill>
                  <a:schemeClr val="tx2"/>
                </a:solidFill>
                <a:latin typeface="Georgia" pitchFamily="18" charset="0"/>
              </a:rPr>
              <a:t> – это деятельность, основанная на решении проблем по принципу </a:t>
            </a:r>
            <a:r>
              <a:rPr lang="ru-RU" sz="2800" b="1" dirty="0">
                <a:solidFill>
                  <a:schemeClr val="tx2"/>
                </a:solidFill>
                <a:latin typeface="Georgia" pitchFamily="18" charset="0"/>
              </a:rPr>
              <a:t>«Не я против тебя, а мы против проблем»</a:t>
            </a:r>
            <a:endParaRPr lang="ru-RU" sz="28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199" y="1898073"/>
            <a:ext cx="8368145" cy="4228090"/>
          </a:xfrm>
        </p:spPr>
        <p:txBody>
          <a:bodyPr/>
          <a:lstStyle/>
          <a:p>
            <a:pPr algn="ctr">
              <a:buNone/>
            </a:pPr>
            <a:r>
              <a:rPr lang="ru-RU" b="1" dirty="0">
                <a:solidFill>
                  <a:schemeClr val="tx1"/>
                </a:solidFill>
                <a:latin typeface="Georgia" pitchFamily="18" charset="0"/>
              </a:rPr>
              <a:t>Игра «Сказка о тройке»</a:t>
            </a:r>
          </a:p>
          <a:p>
            <a:pPr algn="ctr">
              <a:buNone/>
            </a:pPr>
            <a:r>
              <a:rPr lang="ru-RU" b="1" dirty="0">
                <a:solidFill>
                  <a:schemeClr val="tx1"/>
                </a:solidFill>
                <a:latin typeface="Georgia" pitchFamily="18" charset="0"/>
              </a:rPr>
              <a:t>Задание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: выработать общее решение – в какой цвет покрасить забор</a:t>
            </a:r>
          </a:p>
          <a:p>
            <a:pPr algn="just"/>
            <a:r>
              <a:rPr lang="ru-RU" b="1" dirty="0">
                <a:solidFill>
                  <a:schemeClr val="tx1"/>
                </a:solidFill>
                <a:latin typeface="Georgia" pitchFamily="18" charset="0"/>
              </a:rPr>
              <a:t>А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 – слепой, но слышит и говорит</a:t>
            </a:r>
          </a:p>
          <a:p>
            <a:pPr algn="just"/>
            <a:r>
              <a:rPr lang="ru-RU" b="1" dirty="0">
                <a:solidFill>
                  <a:schemeClr val="tx1"/>
                </a:solidFill>
                <a:latin typeface="Georgia" pitchFamily="18" charset="0"/>
              </a:rPr>
              <a:t>В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 – глухой, но может видеть и двигаться </a:t>
            </a:r>
          </a:p>
          <a:p>
            <a:pPr algn="just"/>
            <a:r>
              <a:rPr lang="ru-RU" b="1" dirty="0">
                <a:solidFill>
                  <a:schemeClr val="tx1"/>
                </a:solidFill>
                <a:latin typeface="Georgia" pitchFamily="18" charset="0"/>
              </a:rPr>
              <a:t>С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 – паралитик, он все видит и все слышит, но не может двигаться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307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chemeClr val="tx2"/>
                </a:solidFill>
                <a:latin typeface="Georgia" pitchFamily="18" charset="0"/>
              </a:rPr>
              <a:t>Способы выхода из конфликтной ситуации</a:t>
            </a:r>
            <a:endParaRPr lang="ru-RU" sz="40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06582" y="1274620"/>
            <a:ext cx="8243455" cy="5250872"/>
          </a:xfrm>
        </p:spPr>
        <p:txBody>
          <a:bodyPr/>
          <a:lstStyle/>
          <a:p>
            <a:pPr algn="just"/>
            <a:r>
              <a:rPr lang="ru-RU" sz="2400" b="1" dirty="0">
                <a:solidFill>
                  <a:schemeClr val="tx1"/>
                </a:solidFill>
                <a:latin typeface="Georgia" pitchFamily="18" charset="0"/>
              </a:rPr>
              <a:t>Компромисс</a:t>
            </a:r>
            <a:r>
              <a:rPr lang="ru-RU" sz="2400" dirty="0">
                <a:solidFill>
                  <a:schemeClr val="tx1"/>
                </a:solidFill>
                <a:latin typeface="Georgia" pitchFamily="18" charset="0"/>
              </a:rPr>
              <a:t> – достижение «половинчатой» выгоды каждой стороны</a:t>
            </a:r>
          </a:p>
          <a:p>
            <a:pPr algn="just"/>
            <a:endParaRPr lang="ru-RU" sz="700" dirty="0">
              <a:solidFill>
                <a:schemeClr val="tx1"/>
              </a:solidFill>
              <a:latin typeface="Georgia" pitchFamily="18" charset="0"/>
            </a:endParaRPr>
          </a:p>
          <a:p>
            <a:pPr algn="just"/>
            <a:r>
              <a:rPr lang="ru-RU" sz="2400" b="1" dirty="0">
                <a:solidFill>
                  <a:schemeClr val="tx1"/>
                </a:solidFill>
                <a:latin typeface="Georgia" pitchFamily="18" charset="0"/>
              </a:rPr>
              <a:t>Сотрудничество</a:t>
            </a:r>
            <a:r>
              <a:rPr lang="ru-RU" sz="2400" dirty="0">
                <a:solidFill>
                  <a:schemeClr val="tx1"/>
                </a:solidFill>
                <a:latin typeface="Georgia" pitchFamily="18" charset="0"/>
              </a:rPr>
              <a:t> - стратегия позволяющая учесть интересы обоих сторон</a:t>
            </a:r>
          </a:p>
          <a:p>
            <a:pPr algn="just"/>
            <a:endParaRPr lang="ru-RU" sz="600" dirty="0">
              <a:solidFill>
                <a:schemeClr val="tx1"/>
              </a:solidFill>
              <a:latin typeface="Georgia" pitchFamily="18" charset="0"/>
            </a:endParaRPr>
          </a:p>
          <a:p>
            <a:pPr algn="just">
              <a:buNone/>
            </a:pPr>
            <a:r>
              <a:rPr lang="ru-RU" sz="2400" b="1" dirty="0">
                <a:solidFill>
                  <a:schemeClr val="tx1"/>
                </a:solidFill>
                <a:latin typeface="Georgia" pitchFamily="18" charset="0"/>
              </a:rPr>
              <a:t>	Конкуренция</a:t>
            </a:r>
            <a:r>
              <a:rPr lang="ru-RU" sz="2400" dirty="0">
                <a:solidFill>
                  <a:schemeClr val="tx1"/>
                </a:solidFill>
                <a:latin typeface="Georgia" pitchFamily="18" charset="0"/>
              </a:rPr>
              <a:t> - предполагает сосредоточение внимания только на своих интересах, полное игнорирование интересов партнера</a:t>
            </a:r>
          </a:p>
          <a:p>
            <a:pPr algn="just"/>
            <a:r>
              <a:rPr lang="ru-RU" sz="2400" b="1" dirty="0">
                <a:solidFill>
                  <a:schemeClr val="tx1"/>
                </a:solidFill>
                <a:latin typeface="Georgia" pitchFamily="18" charset="0"/>
              </a:rPr>
              <a:t>Избегание</a:t>
            </a:r>
            <a:r>
              <a:rPr lang="ru-RU" sz="2400" dirty="0">
                <a:solidFill>
                  <a:schemeClr val="tx1"/>
                </a:solidFill>
                <a:latin typeface="Georgia" pitchFamily="18" charset="0"/>
              </a:rPr>
              <a:t> характеризуется отсутствием внимания, как к своим интересам, так и к интересам партнера</a:t>
            </a:r>
          </a:p>
          <a:p>
            <a:pPr algn="just">
              <a:buNone/>
            </a:pPr>
            <a:endParaRPr lang="ru-RU" sz="400" dirty="0">
              <a:solidFill>
                <a:schemeClr val="tx1"/>
              </a:solidFill>
              <a:latin typeface="Georgia" pitchFamily="18" charset="0"/>
            </a:endParaRPr>
          </a:p>
          <a:p>
            <a:pPr algn="just"/>
            <a:r>
              <a:rPr lang="ru-RU" sz="2400" b="1" dirty="0">
                <a:solidFill>
                  <a:schemeClr val="tx1"/>
                </a:solidFill>
                <a:latin typeface="Georgia" pitchFamily="18" charset="0"/>
              </a:rPr>
              <a:t>Приспособление </a:t>
            </a:r>
            <a:r>
              <a:rPr lang="ru-RU" sz="2400" dirty="0">
                <a:solidFill>
                  <a:schemeClr val="tx1"/>
                </a:solidFill>
                <a:latin typeface="Georgia" pitchFamily="18" charset="0"/>
              </a:rPr>
              <a:t>предполагает повышенное внимание к интересам другого человека в ущерб собственным</a:t>
            </a:r>
            <a:endParaRPr lang="ru-RU" sz="2200" dirty="0">
              <a:solidFill>
                <a:schemeClr val="tx1"/>
              </a:solidFill>
              <a:latin typeface="Georgia" pitchFamily="18" charset="0"/>
            </a:endParaRPr>
          </a:p>
          <a:p>
            <a:endParaRPr lang="ru-RU" sz="2200" dirty="0">
              <a:latin typeface="Georgia" pitchFamily="18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Рисунок 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3237" y="3338945"/>
            <a:ext cx="739735" cy="789710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7926" y="1302328"/>
            <a:ext cx="576635" cy="796305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 contrast="12000"/>
          </a:blip>
          <a:srcRect/>
          <a:stretch>
            <a:fillRect/>
          </a:stretch>
        </p:blipFill>
        <p:spPr bwMode="auto">
          <a:xfrm>
            <a:off x="189346" y="5209310"/>
            <a:ext cx="960582" cy="900545"/>
          </a:xfrm>
          <a:prstGeom prst="rect">
            <a:avLst/>
          </a:prstGeom>
          <a:noFill/>
        </p:spPr>
      </p:pic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510" y="2258291"/>
            <a:ext cx="767071" cy="734291"/>
          </a:xfrm>
          <a:prstGeom prst="rect">
            <a:avLst/>
          </a:prstGeom>
          <a:noFill/>
        </p:spPr>
      </p:pic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5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967288">
            <a:off x="68444" y="4351570"/>
            <a:ext cx="1075494" cy="645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schemeClr val="tx2"/>
                </a:solidFill>
                <a:latin typeface="Georgia" pitchFamily="18" charset="0"/>
              </a:rPr>
              <a:t>Упражнение </a:t>
            </a:r>
            <a:br>
              <a:rPr lang="ru-RU" sz="3600" b="1" dirty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3600" b="1" dirty="0">
                <a:solidFill>
                  <a:schemeClr val="tx2"/>
                </a:solidFill>
                <a:latin typeface="Georgia" pitchFamily="18" charset="0"/>
              </a:rPr>
              <a:t>«Стили выхода из конфликта»</a:t>
            </a:r>
            <a:endParaRPr lang="ru-RU" sz="36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60124"/>
            <a:ext cx="8229600" cy="3577701"/>
          </a:xfrm>
        </p:spPr>
        <p:txBody>
          <a:bodyPr/>
          <a:lstStyle/>
          <a:p>
            <a:pPr>
              <a:buNone/>
            </a:pPr>
            <a:r>
              <a:rPr lang="ru-RU" b="1" dirty="0">
                <a:solidFill>
                  <a:schemeClr val="tx1"/>
                </a:solidFill>
                <a:latin typeface="Georgia" pitchFamily="18" charset="0"/>
              </a:rPr>
              <a:t>Задание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: </a:t>
            </a:r>
          </a:p>
          <a:p>
            <a:pPr algn="just">
              <a:buNone/>
            </a:pP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	Вам надо написать письмо Незнайке от </a:t>
            </a:r>
            <a:r>
              <a:rPr lang="ru-RU" dirty="0" err="1">
                <a:solidFill>
                  <a:schemeClr val="tx1"/>
                </a:solidFill>
                <a:latin typeface="Georgia" pitchFamily="18" charset="0"/>
              </a:rPr>
              <a:t>Знайки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 с отказом ему в полете на Луну, в том стиле поведения в конфликте, который вам попался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4" name="Рисунок 3" descr="знайк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90102" y="4332303"/>
            <a:ext cx="1455557" cy="2239319"/>
          </a:xfrm>
          <a:prstGeom prst="rect">
            <a:avLst/>
          </a:prstGeom>
        </p:spPr>
      </p:pic>
      <p:pic>
        <p:nvPicPr>
          <p:cNvPr id="6" name="Рисунок 5" descr="1368688302_766399_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8626" y="4358938"/>
            <a:ext cx="1786039" cy="2232548"/>
          </a:xfrm>
          <a:prstGeom prst="rect">
            <a:avLst/>
          </a:prstGeom>
        </p:spPr>
      </p:pic>
      <p:pic>
        <p:nvPicPr>
          <p:cNvPr id="7" name="Рисунок 6" descr="0a30f299acf106085ebe73c4cee3832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3879541" y="5012041"/>
            <a:ext cx="1302087" cy="93155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nd_0412_slide">
  <a:themeElements>
    <a:clrScheme name="Тема Office 2">
      <a:dk1>
        <a:srgbClr val="000000"/>
      </a:dk1>
      <a:lt1>
        <a:srgbClr val="FFFAA9"/>
      </a:lt1>
      <a:dk2>
        <a:srgbClr val="000000"/>
      </a:dk2>
      <a:lt2>
        <a:srgbClr val="B2B2B2"/>
      </a:lt2>
      <a:accent1>
        <a:srgbClr val="FFC110"/>
      </a:accent1>
      <a:accent2>
        <a:srgbClr val="BDDD00"/>
      </a:accent2>
      <a:accent3>
        <a:srgbClr val="FFFCD1"/>
      </a:accent3>
      <a:accent4>
        <a:srgbClr val="000000"/>
      </a:accent4>
      <a:accent5>
        <a:srgbClr val="FFDDAA"/>
      </a:accent5>
      <a:accent6>
        <a:srgbClr val="ABC800"/>
      </a:accent6>
      <a:hlink>
        <a:srgbClr val="787000"/>
      </a:hlink>
      <a:folHlink>
        <a:srgbClr val="916A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FFE343"/>
        </a:accent1>
        <a:accent2>
          <a:srgbClr val="E9E04A"/>
        </a:accent2>
        <a:accent3>
          <a:srgbClr val="FFFCD1"/>
        </a:accent3>
        <a:accent4>
          <a:srgbClr val="000000"/>
        </a:accent4>
        <a:accent5>
          <a:srgbClr val="FFEFB0"/>
        </a:accent5>
        <a:accent6>
          <a:srgbClr val="D3CB42"/>
        </a:accent6>
        <a:hlink>
          <a:srgbClr val="A59D1C"/>
        </a:hlink>
        <a:folHlink>
          <a:srgbClr val="5957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FFC110"/>
        </a:accent1>
        <a:accent2>
          <a:srgbClr val="BDDD00"/>
        </a:accent2>
        <a:accent3>
          <a:srgbClr val="FFFCD1"/>
        </a:accent3>
        <a:accent4>
          <a:srgbClr val="000000"/>
        </a:accent4>
        <a:accent5>
          <a:srgbClr val="FFDDAA"/>
        </a:accent5>
        <a:accent6>
          <a:srgbClr val="ABC800"/>
        </a:accent6>
        <a:hlink>
          <a:srgbClr val="787000"/>
        </a:hlink>
        <a:folHlink>
          <a:srgbClr val="916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DCB727"/>
        </a:accent1>
        <a:accent2>
          <a:srgbClr val="C73DC7"/>
        </a:accent2>
        <a:accent3>
          <a:srgbClr val="FFFCD1"/>
        </a:accent3>
        <a:accent4>
          <a:srgbClr val="000000"/>
        </a:accent4>
        <a:accent5>
          <a:srgbClr val="EBD8AC"/>
        </a:accent5>
        <a:accent6>
          <a:srgbClr val="B436B4"/>
        </a:accent6>
        <a:hlink>
          <a:srgbClr val="746F00"/>
        </a:hlink>
        <a:folHlink>
          <a:srgbClr val="363F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00C1DD"/>
        </a:accent1>
        <a:accent2>
          <a:srgbClr val="DDD000"/>
        </a:accent2>
        <a:accent3>
          <a:srgbClr val="FFFCD1"/>
        </a:accent3>
        <a:accent4>
          <a:srgbClr val="000000"/>
        </a:accent4>
        <a:accent5>
          <a:srgbClr val="AADDEB"/>
        </a:accent5>
        <a:accent6>
          <a:srgbClr val="C8BC00"/>
        </a:accent6>
        <a:hlink>
          <a:srgbClr val="DD4200"/>
        </a:hlink>
        <a:folHlink>
          <a:srgbClr val="6200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E343"/>
        </a:accent1>
        <a:accent2>
          <a:srgbClr val="E9E04A"/>
        </a:accent2>
        <a:accent3>
          <a:srgbClr val="FFFFFF"/>
        </a:accent3>
        <a:accent4>
          <a:srgbClr val="000000"/>
        </a:accent4>
        <a:accent5>
          <a:srgbClr val="FFEFB0"/>
        </a:accent5>
        <a:accent6>
          <a:srgbClr val="D3CB42"/>
        </a:accent6>
        <a:hlink>
          <a:srgbClr val="A59D1C"/>
        </a:hlink>
        <a:folHlink>
          <a:srgbClr val="5957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110"/>
        </a:accent1>
        <a:accent2>
          <a:srgbClr val="BDDD00"/>
        </a:accent2>
        <a:accent3>
          <a:srgbClr val="FFFFFF"/>
        </a:accent3>
        <a:accent4>
          <a:srgbClr val="000000"/>
        </a:accent4>
        <a:accent5>
          <a:srgbClr val="FFDDAA"/>
        </a:accent5>
        <a:accent6>
          <a:srgbClr val="ABC800"/>
        </a:accent6>
        <a:hlink>
          <a:srgbClr val="787000"/>
        </a:hlink>
        <a:folHlink>
          <a:srgbClr val="916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CB727"/>
        </a:accent1>
        <a:accent2>
          <a:srgbClr val="C73DC7"/>
        </a:accent2>
        <a:accent3>
          <a:srgbClr val="FFFFFF"/>
        </a:accent3>
        <a:accent4>
          <a:srgbClr val="000000"/>
        </a:accent4>
        <a:accent5>
          <a:srgbClr val="EBD8AC"/>
        </a:accent5>
        <a:accent6>
          <a:srgbClr val="B436B4"/>
        </a:accent6>
        <a:hlink>
          <a:srgbClr val="746F00"/>
        </a:hlink>
        <a:folHlink>
          <a:srgbClr val="363F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C1DD"/>
        </a:accent1>
        <a:accent2>
          <a:srgbClr val="DDD000"/>
        </a:accent2>
        <a:accent3>
          <a:srgbClr val="FFFFFF"/>
        </a:accent3>
        <a:accent4>
          <a:srgbClr val="000000"/>
        </a:accent4>
        <a:accent5>
          <a:srgbClr val="AADDEB"/>
        </a:accent5>
        <a:accent6>
          <a:srgbClr val="C8BC00"/>
        </a:accent6>
        <a:hlink>
          <a:srgbClr val="DD4200"/>
        </a:hlink>
        <a:folHlink>
          <a:srgbClr val="6200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ind_0412_slide</Template>
  <TotalTime>219</TotalTime>
  <Words>562</Words>
  <Application>Microsoft Office PowerPoint</Application>
  <PresentationFormat>Экран (4:3)</PresentationFormat>
  <Paragraphs>67</Paragraphs>
  <Slides>12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Georgia</vt:lpstr>
      <vt:lpstr>Times New Roman</vt:lpstr>
      <vt:lpstr>ind_0412_slide</vt:lpstr>
      <vt:lpstr>Семинар-практикум  для педагогов  </vt:lpstr>
      <vt:lpstr>Цель: формирование и развитие навыков конструктивного поведения в конфликтных ситуациях        </vt:lpstr>
      <vt:lpstr>Конфликт– это столкновение интересов, противостояние, стремление приобрести ценности за счёт ущемления интересов других. </vt:lpstr>
      <vt:lpstr>Упражнение  «Яблоко и червячок»</vt:lpstr>
      <vt:lpstr>Презентация PowerPoint</vt:lpstr>
      <vt:lpstr>Компромисс -</vt:lpstr>
      <vt:lpstr>Сотрудничество – это деятельность, основанная на решении проблем по принципу «Не я против тебя, а мы против проблем»</vt:lpstr>
      <vt:lpstr>Способы выхода из конфликтной ситуации</vt:lpstr>
      <vt:lpstr>Упражнение  «Стили выхода из конфликта»</vt:lpstr>
      <vt:lpstr>Выводы:</vt:lpstr>
      <vt:lpstr>Притча «Лабиринт» </vt:lpstr>
      <vt:lpstr>Презентация PowerPoint</vt:lpstr>
    </vt:vector>
  </TitlesOfParts>
  <Company>Twoja nazwa firmy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ppsworld.ru</dc:creator>
  <cp:keywords>фон для power point</cp:keywords>
  <cp:lastModifiedBy>Пользователь</cp:lastModifiedBy>
  <cp:revision>26</cp:revision>
  <dcterms:created xsi:type="dcterms:W3CDTF">2012-12-02T11:41:29Z</dcterms:created>
  <dcterms:modified xsi:type="dcterms:W3CDTF">2022-02-24T13:17:05Z</dcterms:modified>
</cp:coreProperties>
</file>