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319" r:id="rId3"/>
    <p:sldId id="320" r:id="rId4"/>
    <p:sldId id="321" r:id="rId5"/>
    <p:sldId id="327" r:id="rId6"/>
    <p:sldId id="324" r:id="rId7"/>
    <p:sldId id="325" r:id="rId8"/>
    <p:sldId id="322" r:id="rId9"/>
    <p:sldId id="323" r:id="rId10"/>
    <p:sldId id="333" r:id="rId11"/>
    <p:sldId id="330" r:id="rId12"/>
    <p:sldId id="355" r:id="rId13"/>
    <p:sldId id="301" r:id="rId14"/>
    <p:sldId id="309" r:id="rId15"/>
    <p:sldId id="308" r:id="rId16"/>
    <p:sldId id="310" r:id="rId17"/>
    <p:sldId id="313" r:id="rId18"/>
    <p:sldId id="281" r:id="rId19"/>
    <p:sldId id="315" r:id="rId20"/>
    <p:sldId id="348" r:id="rId21"/>
    <p:sldId id="349" r:id="rId22"/>
    <p:sldId id="284" r:id="rId23"/>
    <p:sldId id="350" r:id="rId24"/>
    <p:sldId id="340" r:id="rId25"/>
    <p:sldId id="341" r:id="rId26"/>
    <p:sldId id="351" r:id="rId27"/>
    <p:sldId id="336" r:id="rId28"/>
    <p:sldId id="335" r:id="rId29"/>
    <p:sldId id="352" r:id="rId30"/>
  </p:sldIdLst>
  <p:sldSz cx="9144000" cy="6858000" type="screen4x3"/>
  <p:notesSz cx="6889750"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309"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08.02.2023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ru.wikipedia.org/wiki/%D0%A7%D0%B0%D1%81%D1%8B_%D0%BD%D0%B0_%D0%A1%D0%BF%D0%B0%D1%81%D1%81%D0%BA%D0%BE%D0%B9_%D0%B1%D0%B0%D1%88%D0%BD%D0%B5#cite_note-2" TargetMode="External"/><Relationship Id="rId2" Type="http://schemas.openxmlformats.org/officeDocument/2006/relationships/hyperlink" Target="https://ru.wikipedia.org/wiki/%D0%9F%D1%80%D0%B5%D0%B7%D0%B8%D0%B4%D0%B5%D0%BD%D1%82_%D0%A0%D0%BE%D1%81%D1%81%D0%B8%D0%B9%D1%81%D0%BA%D0%BE%D0%B9_%D0%A4%D0%B5%D0%B4%D0%B5%D1%80%D0%B0%D1%86%D0%B8%D0%B8" TargetMode="Externa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ru.wikipedia.org/wiki/%D0%9C%D0%B0%D1%81%D0%BB%D1%8F%D0%BD%D0%B0%D1%8F_%D0%BB%D0%B0%D0%BC%D0%BF%D0%B0" TargetMode="External"/><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ru.wikipedia.org/wiki/%D0%9E%D0%B3%D0%BD%D0%B5%D0%BD%D0%BD%D1%8B%D0%B5_%D1%87%D0%B0%D1%81%D1%8B#cite_note-Hodiny-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hyperlink" Target="http://vremyaletit.ru/stati-o-chasakh/19-mekhanicheskie-chasy" TargetMode="External"/><Relationship Id="rId2" Type="http://schemas.openxmlformats.org/officeDocument/2006/relationships/hyperlink" Target="http://vremyaletit.ru/ochasah/vodyanye-chasy"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Ð¾ÑÐ¾Ð¶ÐµÐµ Ð¸Ð·Ð¾Ð±ÑÐ°Ð¶ÐµÐ½Ð¸Ðµ"/>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36"/>
          <a:stretch/>
        </p:blipFill>
        <p:spPr bwMode="auto">
          <a:xfrm>
            <a:off x="179511" y="1553360"/>
            <a:ext cx="5122441" cy="51136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01951" y="1886056"/>
            <a:ext cx="3600985" cy="3139321"/>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lvl="0" algn="ctr"/>
            <a:r>
              <a:rPr lang="ru-RU" sz="6600" b="1" i="1" dirty="0">
                <a:ln>
                  <a:solidFill>
                    <a:srgbClr val="FFFF00"/>
                  </a:solidFill>
                </a:ln>
                <a:solidFill>
                  <a:srgbClr val="FF0000"/>
                </a:solidFill>
                <a:effectLst>
                  <a:outerShdw blurRad="38100" dist="38100" dir="2700000" algn="tl">
                    <a:srgbClr val="000000">
                      <a:alpha val="43137"/>
                    </a:srgbClr>
                  </a:outerShdw>
                </a:effectLst>
              </a:rPr>
              <a:t>ВСЁ</a:t>
            </a:r>
          </a:p>
          <a:p>
            <a:pPr lvl="0" algn="ctr"/>
            <a:r>
              <a:rPr lang="ru-RU" sz="6600" b="1" i="1" dirty="0">
                <a:ln>
                  <a:solidFill>
                    <a:srgbClr val="FFFF00"/>
                  </a:solidFill>
                </a:ln>
                <a:solidFill>
                  <a:srgbClr val="FF0000"/>
                </a:solidFill>
                <a:effectLst>
                  <a:outerShdw blurRad="38100" dist="38100" dir="2700000" algn="tl">
                    <a:srgbClr val="000000">
                      <a:alpha val="43137"/>
                    </a:srgbClr>
                  </a:outerShdw>
                </a:effectLst>
              </a:rPr>
              <a:t> О</a:t>
            </a:r>
          </a:p>
          <a:p>
            <a:pPr lvl="0" algn="ctr"/>
            <a:r>
              <a:rPr lang="ru-RU" sz="6600" b="1" i="1" dirty="0">
                <a:ln>
                  <a:solidFill>
                    <a:srgbClr val="FFFF00"/>
                  </a:solidFill>
                </a:ln>
                <a:solidFill>
                  <a:srgbClr val="FF0000"/>
                </a:solidFill>
                <a:effectLst>
                  <a:outerShdw blurRad="38100" dist="38100" dir="2700000" algn="tl">
                    <a:srgbClr val="000000">
                      <a:alpha val="43137"/>
                    </a:srgbClr>
                  </a:outerShdw>
                </a:effectLst>
              </a:rPr>
              <a:t> ЧАСАХ</a:t>
            </a:r>
          </a:p>
        </p:txBody>
      </p:sp>
      <p:sp>
        <p:nvSpPr>
          <p:cNvPr id="2" name="TextBox 1"/>
          <p:cNvSpPr txBox="1"/>
          <p:nvPr/>
        </p:nvSpPr>
        <p:spPr>
          <a:xfrm>
            <a:off x="6516216" y="5229200"/>
            <a:ext cx="1944216" cy="584775"/>
          </a:xfrm>
          <a:prstGeom prst="rect">
            <a:avLst/>
          </a:prstGeom>
          <a:solidFill>
            <a:schemeClr val="accent6">
              <a:lumMod val="40000"/>
              <a:lumOff val="60000"/>
            </a:schemeClr>
          </a:solidFill>
        </p:spPr>
        <p:txBody>
          <a:bodyPr wrap="square" rtlCol="0">
            <a:spAutoFit/>
          </a:bodyPr>
          <a:lstStyle/>
          <a:p>
            <a:r>
              <a:rPr lang="ru-RU" sz="1600" b="1" dirty="0"/>
              <a:t>Педагог-психолог:</a:t>
            </a:r>
          </a:p>
          <a:p>
            <a:r>
              <a:rPr lang="ru-RU" sz="1600" b="1" dirty="0"/>
              <a:t> </a:t>
            </a:r>
            <a:r>
              <a:rPr lang="ru-RU" sz="1600" b="1" dirty="0" err="1"/>
              <a:t>Брусенская</a:t>
            </a:r>
            <a:r>
              <a:rPr lang="ru-RU" sz="1600" b="1" dirty="0"/>
              <a:t> Н.Н.</a:t>
            </a:r>
          </a:p>
        </p:txBody>
      </p:sp>
      <p:sp>
        <p:nvSpPr>
          <p:cNvPr id="5" name="TextBox 4"/>
          <p:cNvSpPr txBox="1"/>
          <p:nvPr/>
        </p:nvSpPr>
        <p:spPr>
          <a:xfrm>
            <a:off x="179511" y="332656"/>
            <a:ext cx="8723425" cy="861774"/>
          </a:xfrm>
          <a:prstGeom prst="rect">
            <a:avLst/>
          </a:prstGeom>
          <a:solidFill>
            <a:schemeClr val="accent6">
              <a:lumMod val="40000"/>
              <a:lumOff val="60000"/>
            </a:schemeClr>
          </a:solidFill>
        </p:spPr>
        <p:txBody>
          <a:bodyPr wrap="square" rtlCol="0">
            <a:spAutoFit/>
          </a:bodyPr>
          <a:lstStyle/>
          <a:p>
            <a:pPr algn="ctr"/>
            <a:r>
              <a:rPr lang="ru-RU" b="1" dirty="0"/>
              <a:t> </a:t>
            </a:r>
            <a:r>
              <a:rPr lang="ru-RU" sz="1600"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детский сад общеразвивающего вида «Родничок»</a:t>
            </a:r>
          </a:p>
          <a:p>
            <a:pPr algn="ctr"/>
            <a:r>
              <a:rPr lang="ru-RU" sz="1600" dirty="0">
                <a:latin typeface="Times New Roman" panose="02020603050405020304" pitchFamily="18" charset="0"/>
                <a:cs typeface="Times New Roman" panose="02020603050405020304" pitchFamily="18" charset="0"/>
              </a:rPr>
              <a:t> с. </a:t>
            </a:r>
            <a:r>
              <a:rPr lang="ru-RU" sz="1600" dirty="0" err="1">
                <a:latin typeface="Times New Roman" panose="02020603050405020304" pitchFamily="18" charset="0"/>
                <a:cs typeface="Times New Roman" panose="02020603050405020304" pitchFamily="18" charset="0"/>
              </a:rPr>
              <a:t>Верхопенье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Ивнянского</a:t>
            </a:r>
            <a:r>
              <a:rPr lang="ru-RU" sz="1600" dirty="0">
                <a:latin typeface="Times New Roman" panose="02020603050405020304" pitchFamily="18" charset="0"/>
                <a:cs typeface="Times New Roman" panose="02020603050405020304" pitchFamily="18" charset="0"/>
              </a:rPr>
              <a:t> района Белгородской области</a:t>
            </a:r>
            <a:r>
              <a:rPr lang="ru-RU" sz="1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6553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4874" y="542583"/>
            <a:ext cx="6342185"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Главные башенные часы страны</a:t>
            </a:r>
          </a:p>
        </p:txBody>
      </p:sp>
      <p:pic>
        <p:nvPicPr>
          <p:cNvPr id="9218" name="Picture 2" descr="ÐÐ°ÑÑÐ¸Ð½ÐºÐ¸ Ð¿Ð¾ Ð·Ð°Ð¿ÑÐ¾ÑÑ ÑÐ¼ÐµÐ½Ð° ÐºÐ°ÑÐ°ÑÐ»Ð° Ð½Ð° ÑÐ¾Ð½Ðµ ÐºÑÑÐ°Ð½ÑÐ¾Ð²"/>
          <p:cNvPicPr>
            <a:picLocks noChangeAspect="1" noChangeArrowheads="1"/>
          </p:cNvPicPr>
          <p:nvPr/>
        </p:nvPicPr>
        <p:blipFill rotWithShape="1">
          <a:blip r:embed="rId2">
            <a:extLst>
              <a:ext uri="{28A0092B-C50C-407E-A947-70E740481C1C}">
                <a14:useLocalDpi xmlns:a14="http://schemas.microsoft.com/office/drawing/2010/main" val="0"/>
              </a:ext>
            </a:extLst>
          </a:blip>
          <a:srcRect l="6773" r="7726"/>
          <a:stretch/>
        </p:blipFill>
        <p:spPr bwMode="auto">
          <a:xfrm>
            <a:off x="611559" y="1412776"/>
            <a:ext cx="8099541"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09" y="188640"/>
            <a:ext cx="3102155" cy="6432530"/>
          </a:xfrm>
          <a:prstGeom prst="rect">
            <a:avLst/>
          </a:prstGeom>
          <a:solidFill>
            <a:srgbClr val="FFFF00"/>
          </a:solidFill>
        </p:spPr>
        <p:txBody>
          <a:bodyPr wrap="square">
            <a:spAutoFit/>
          </a:bodyPr>
          <a:lstStyle/>
          <a:p>
            <a:r>
              <a:rPr lang="ru-RU" sz="1600" b="1" dirty="0">
                <a:solidFill>
                  <a:srgbClr val="FF0000"/>
                </a:solidFill>
              </a:rPr>
              <a:t>Часы на Спасской башне: </a:t>
            </a:r>
            <a:r>
              <a:rPr lang="ru-RU" sz="1600" dirty="0"/>
              <a:t>история. Слово «куранты» с французского языка переводится как «текущий». Всем нам с детства известные кремлевские куранты, под бой которых мы встречаем Новый год, имеют удивительную историю. Они представляют собой башенные часы, которые благодаря набору настроенных колоколов издают определенной мелодичности музыкальный бой. Эта башня с часами выходит на Красную площадь и имеет проездные парадные ворота, которые во все времена, кроме революционных, считались святыми. </a:t>
            </a:r>
            <a:r>
              <a:rPr lang="ru-RU" dirty="0"/>
              <a:t>Ежегодно на фоне Спасской башни </a:t>
            </a:r>
            <a:r>
              <a:rPr lang="ru-RU" dirty="0">
                <a:hlinkClick r:id="rId2" tooltip="Президент Российской Федерации"/>
              </a:rPr>
              <a:t>Президент России</a:t>
            </a:r>
            <a:r>
              <a:rPr lang="ru-RU" dirty="0"/>
              <a:t> выступает с поздравительной речью, а звон колоколов объявляет о наступлении нового года</a:t>
            </a:r>
            <a:r>
              <a:rPr lang="ru-RU" baseline="30000" dirty="0">
                <a:hlinkClick r:id="rId3"/>
              </a:rPr>
              <a:t>[2]</a:t>
            </a:r>
            <a:r>
              <a:rPr lang="ru-RU" dirty="0"/>
              <a:t>.</a:t>
            </a:r>
          </a:p>
        </p:txBody>
      </p:sp>
      <p:pic>
        <p:nvPicPr>
          <p:cNvPr id="16386" name="Picture 2" descr="Moscow 05-2012 Kremlin 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1667" y="1988840"/>
            <a:ext cx="5851795" cy="446930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07904" y="332656"/>
            <a:ext cx="5256584" cy="646331"/>
          </a:xfrm>
          <a:prstGeom prst="rect">
            <a:avLst/>
          </a:prstGeom>
          <a:solidFill>
            <a:srgbClr val="FFFF00"/>
          </a:solidFill>
        </p:spPr>
        <p:txBody>
          <a:bodyPr wrap="square">
            <a:spAutoFit/>
          </a:bodyPr>
          <a:lstStyle/>
          <a:p>
            <a:pPr algn="ctr"/>
            <a:r>
              <a:rPr lang="ru-RU" b="1" dirty="0">
                <a:solidFill>
                  <a:srgbClr val="FF0000"/>
                </a:solidFill>
              </a:rPr>
              <a:t>Куранты </a:t>
            </a:r>
            <a:r>
              <a:rPr lang="ru-RU" dirty="0"/>
              <a:t>— </a:t>
            </a:r>
            <a:r>
              <a:rPr lang="ru-RU" b="1" dirty="0"/>
              <a:t>старинное название башенных или больших комнатных часов</a:t>
            </a:r>
          </a:p>
        </p:txBody>
      </p:sp>
    </p:spTree>
    <p:extLst>
      <p:ext uri="{BB962C8B-B14F-4D97-AF65-F5344CB8AC3E}">
        <p14:creationId xmlns:p14="http://schemas.microsoft.com/office/powerpoint/2010/main" val="249843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4176464" cy="311146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620" y="3997896"/>
            <a:ext cx="4282059" cy="226170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08679" y="260809"/>
            <a:ext cx="4572000" cy="1754326"/>
          </a:xfrm>
          <a:prstGeom prst="rect">
            <a:avLst/>
          </a:prstGeom>
          <a:solidFill>
            <a:srgbClr val="FFFF00"/>
          </a:solidFill>
        </p:spPr>
        <p:txBody>
          <a:bodyPr>
            <a:spAutoFit/>
          </a:bodyPr>
          <a:lstStyle/>
          <a:p>
            <a:r>
              <a:rPr lang="ru-RU" b="1" dirty="0"/>
              <a:t>Пост Почётного караула у Вечного огня в Москве на Могиле Неизвестного Солдата (Пост № 1) — главный караульный пост в Российской Федерации, Почётный караул у «Могилы Неизвестного Солдата» в Александровском саду в Москве.</a:t>
            </a:r>
          </a:p>
        </p:txBody>
      </p:sp>
      <p:pic>
        <p:nvPicPr>
          <p:cNvPr id="10252" name="Picture 12" descr="https://img-fotki.yandex.ru/get/6834/78948279.140/0_9700a_f62c963c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159" y="696715"/>
            <a:ext cx="4086520" cy="27057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572000" y="2473118"/>
            <a:ext cx="4572000" cy="923330"/>
          </a:xfrm>
          <a:prstGeom prst="rect">
            <a:avLst/>
          </a:prstGeom>
          <a:solidFill>
            <a:schemeClr val="bg1"/>
          </a:solidFill>
        </p:spPr>
        <p:txBody>
          <a:bodyPr>
            <a:spAutoFit/>
          </a:bodyPr>
          <a:lstStyle/>
          <a:p>
            <a:r>
              <a:rPr lang="ru-RU" b="1" dirty="0"/>
              <a:t>Согласно указу, смена караула на посту происходит ежедневно каждый час с восьми до 20 часов под бой </a:t>
            </a:r>
            <a:r>
              <a:rPr lang="ru-RU" b="1" dirty="0">
                <a:solidFill>
                  <a:srgbClr val="FF0000"/>
                </a:solidFill>
              </a:rPr>
              <a:t>курантов</a:t>
            </a:r>
          </a:p>
        </p:txBody>
      </p:sp>
    </p:spTree>
    <p:extLst>
      <p:ext uri="{BB962C8B-B14F-4D97-AF65-F5344CB8AC3E}">
        <p14:creationId xmlns:p14="http://schemas.microsoft.com/office/powerpoint/2010/main" val="4306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504" y="-11414"/>
            <a:ext cx="9036496" cy="6955750"/>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a:ln>
                  <a:noFill/>
                </a:ln>
                <a:effectLst/>
                <a:latin typeface="Times New Roman" panose="02020603050405020304" pitchFamily="18" charset="0"/>
                <a:cs typeface="Times New Roman" panose="02020603050405020304" pitchFamily="18" charset="0"/>
              </a:rPr>
              <a:t>Как появились первые часы?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Самые первые часы на земле - </a:t>
            </a:r>
            <a:r>
              <a:rPr kumimoji="0" lang="ru-RU"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солнечные.</a:t>
            </a:r>
            <a:r>
              <a:rPr kumimoji="0" lang="ru-RU" b="0" i="1" u="none" strike="noStrike" cap="none" normalizeH="0" baseline="0" dirty="0">
                <a:ln>
                  <a:noFill/>
                </a:ln>
                <a:solidFill>
                  <a:srgbClr val="000000"/>
                </a:solidFill>
                <a:effectLst/>
                <a:latin typeface="Times New Roman" pitchFamily="18" charset="0"/>
                <a:cs typeface="Times New Roman" pitchFamily="18" charset="0"/>
              </a:rPr>
              <a:t> Они были гениально простыми: воткнутый в землю шест. Вокруг него нарисована шкала времени. Тень от шеста, передвигаясь по ней, показывала, который сейчас час. Позднее такие часы делали из дерева или камня и устанавливали на стенах общественных зданий. Затем появились переносные солнечные часы, которые изготавливали из ценных пород дерева, слоновой кости или бронзы.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latin typeface="Times New Roman" pitchFamily="18" charset="0"/>
                <a:cs typeface="Times New Roman" pitchFamily="18" charset="0"/>
              </a:rPr>
              <a:t>Солнечные часы имели один существенный недостаток: они могли «ходить» только на улице, да и то на освещенной солнцем стороне. Это, конечно, было крайне неудобно. Видимо, поэтому изобрели </a:t>
            </a:r>
            <a:r>
              <a:rPr kumimoji="0" lang="ru-RU"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водяные</a:t>
            </a:r>
            <a:r>
              <a:rPr kumimoji="0" lang="ru-RU" b="0" i="1" u="none" strike="noStrike" cap="none" normalizeH="0" baseline="0" dirty="0">
                <a:ln>
                  <a:noFill/>
                </a:ln>
                <a:solidFill>
                  <a:srgbClr val="000000"/>
                </a:solidFill>
                <a:effectLst/>
                <a:latin typeface="Times New Roman" pitchFamily="18" charset="0"/>
                <a:cs typeface="Times New Roman" pitchFamily="18" charset="0"/>
              </a:rPr>
              <a:t> часы. По капелькам вода перетекала из одного сосуда в другой, и по тому, сколько воды вытекало, определяли, сколько прошло времени. Кстати, первый будильник на земле тоже был водяным - и будильником, и школьным звонком одновременно. Его изобретателем считают древнегреческого философа Платона, жившего за 400 лет до нашей эры. Этот прибор, придуманный Платоном для созыва своих учеников на занятия, состоял из двух сосудов. В верхний наливалась вода, откуда она понемногу вытекала в нижний., вытесняя оттуда воздух. Воздух по трубке устремлялся к флейте, и она начинала звучать. Причем будильник регулировался в зависимости от времени года. Клепсидры были очень распространены в древнем мире.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latin typeface="Times New Roman" pitchFamily="18" charset="0"/>
                <a:cs typeface="Times New Roman" pitchFamily="18" charset="0"/>
              </a:rPr>
              <a:t>Кроме водяных часов были известны еще часы </a:t>
            </a:r>
            <a:r>
              <a:rPr kumimoji="0" lang="ru-RU"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песочные и огневые</a:t>
            </a:r>
            <a:r>
              <a:rPr kumimoji="0" lang="ru-RU" b="0" i="1" u="none" strike="noStrike" cap="none" normalizeH="0" baseline="0" dirty="0">
                <a:ln>
                  <a:noFill/>
                </a:ln>
                <a:solidFill>
                  <a:srgbClr val="000000"/>
                </a:solidFill>
                <a:effectLst/>
                <a:latin typeface="Times New Roman" pitchFamily="18" charset="0"/>
                <a:cs typeface="Times New Roman" pitchFamily="18" charset="0"/>
              </a:rPr>
              <a:t> (чаще всего будильники). На Востоке последние представляли собой палочки или шнуры, сделанные из медленно горящего состава.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latin typeface="Times New Roman" pitchFamily="18" charset="0"/>
                <a:cs typeface="Times New Roman" pitchFamily="18" charset="0"/>
              </a:rPr>
              <a:t>А в конце XVI века было сделано новое открытие. Молодой ученый Галилео Галилей</a:t>
            </a:r>
            <a:r>
              <a:rPr kumimoji="0" lang="ru-RU" b="0" i="1"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a:t>
            </a:r>
            <a:r>
              <a:rPr kumimoji="0" lang="ru-RU" b="0" i="1" u="none" strike="noStrike" cap="none" normalizeH="0" baseline="0" dirty="0">
                <a:ln>
                  <a:noFill/>
                </a:ln>
                <a:solidFill>
                  <a:srgbClr val="000000"/>
                </a:solidFill>
                <a:effectLst/>
                <a:latin typeface="Times New Roman" pitchFamily="18" charset="0"/>
                <a:cs typeface="Times New Roman" pitchFamily="18" charset="0"/>
              </a:rPr>
              <a:t>создал часы с маятником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latin typeface="Times New Roman" pitchFamily="18" charset="0"/>
                <a:cs typeface="Times New Roman" pitchFamily="18" charset="0"/>
              </a:rPr>
              <a:t>Многие изобретатели старались усовершенствовать часы, и в конце XIX века они стали вещью обыденной и необходимой.</a:t>
            </a:r>
          </a:p>
        </p:txBody>
      </p:sp>
    </p:spTree>
    <p:extLst>
      <p:ext uri="{BB962C8B-B14F-4D97-AF65-F5344CB8AC3E}">
        <p14:creationId xmlns:p14="http://schemas.microsoft.com/office/powerpoint/2010/main" val="59158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otvety.info/uploads/posts/2016-04/1459926164_istoriya-chasov-solnechnue-cha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946" y="1844824"/>
            <a:ext cx="6970430" cy="48489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04664"/>
            <a:ext cx="8604448" cy="1077218"/>
          </a:xfrm>
          <a:prstGeom prst="rect">
            <a:avLst/>
          </a:prstGeom>
          <a:solidFill>
            <a:srgbClr val="FFFF00"/>
          </a:solidFill>
        </p:spPr>
        <p:txBody>
          <a:bodyPr wrap="square" rtlCol="0">
            <a:spAutoFit/>
          </a:bodyPr>
          <a:lstStyle/>
          <a:p>
            <a:pPr algn="ctr"/>
            <a:r>
              <a:rPr lang="ru-RU" sz="3200" b="1" i="1" dirty="0">
                <a:latin typeface="Times New Roman" panose="02020603050405020304" pitchFamily="18" charset="0"/>
                <a:cs typeface="Times New Roman" panose="02020603050405020304" pitchFamily="18" charset="0"/>
              </a:rPr>
              <a:t>Первые русские солнечные часы были обнаружены в старинном городе Чернигове</a:t>
            </a:r>
          </a:p>
        </p:txBody>
      </p:sp>
    </p:spTree>
    <p:extLst>
      <p:ext uri="{BB962C8B-B14F-4D97-AF65-F5344CB8AC3E}">
        <p14:creationId xmlns:p14="http://schemas.microsoft.com/office/powerpoint/2010/main" val="69159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08787"/>
            <a:ext cx="7632848" cy="5088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7585" y="476672"/>
            <a:ext cx="6408712" cy="584775"/>
          </a:xfrm>
          <a:prstGeom prst="rect">
            <a:avLst/>
          </a:prstGeom>
          <a:solidFill>
            <a:srgbClr val="FFFF00"/>
          </a:solidFill>
        </p:spPr>
        <p:txBody>
          <a:bodyPr wrap="square" rtlCol="0">
            <a:spAutoFit/>
          </a:bodyPr>
          <a:lstStyle/>
          <a:p>
            <a:r>
              <a:rPr lang="ru-RU" sz="3200" b="1" i="1" dirty="0">
                <a:latin typeface="Times New Roman" panose="02020603050405020304" pitchFamily="18" charset="0"/>
                <a:cs typeface="Times New Roman" panose="02020603050405020304" pitchFamily="18" charset="0"/>
              </a:rPr>
              <a:t>Их можно изготовить на земле</a:t>
            </a:r>
          </a:p>
        </p:txBody>
      </p:sp>
    </p:spTree>
    <p:extLst>
      <p:ext uri="{BB962C8B-B14F-4D97-AF65-F5344CB8AC3E}">
        <p14:creationId xmlns:p14="http://schemas.microsoft.com/office/powerpoint/2010/main" val="2488124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files.tsvetusajadacha.webnode.cz/200000054-b13e9b2389/%D1%87%D0%B0%D1%81%D1%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35052"/>
            <a:ext cx="7475462" cy="50619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116632"/>
            <a:ext cx="9143999" cy="1569660"/>
          </a:xfrm>
          <a:prstGeom prst="rect">
            <a:avLst/>
          </a:prstGeom>
          <a:solidFill>
            <a:srgbClr val="FFFF00"/>
          </a:solidFill>
        </p:spPr>
        <p:txBody>
          <a:bodyPr wrap="square" rtlCol="0">
            <a:spAutoFit/>
          </a:bodyPr>
          <a:lstStyle/>
          <a:p>
            <a:pPr algn="ctr"/>
            <a:r>
              <a:rPr lang="ru-RU" sz="3200" b="1" i="1" dirty="0">
                <a:latin typeface="Times New Roman" panose="02020603050405020304" pitchFamily="18" charset="0"/>
                <a:cs typeface="Times New Roman" panose="02020603050405020304" pitchFamily="18" charset="0"/>
              </a:rPr>
              <a:t>А можно и на столбике. </a:t>
            </a:r>
          </a:p>
          <a:p>
            <a:r>
              <a:rPr lang="ru-RU" sz="3200" b="1" i="1" dirty="0">
                <a:latin typeface="Times New Roman" panose="02020603050405020304" pitchFamily="18" charset="0"/>
                <a:cs typeface="Times New Roman" panose="02020603050405020304" pitchFamily="18" charset="0"/>
              </a:rPr>
              <a:t>Условие: горизонтальная поверхность, </a:t>
            </a:r>
          </a:p>
          <a:p>
            <a:r>
              <a:rPr lang="ru-RU" sz="3200" b="1" i="1" dirty="0">
                <a:latin typeface="Times New Roman" panose="02020603050405020304" pitchFamily="18" charset="0"/>
                <a:cs typeface="Times New Roman" panose="02020603050405020304" pitchFamily="18" charset="0"/>
              </a:rPr>
              <a:t>и обозначение -  ЮГ-СЕВЕР, ЗАПАД-ВОСТОК</a:t>
            </a:r>
          </a:p>
        </p:txBody>
      </p:sp>
    </p:spTree>
    <p:extLst>
      <p:ext uri="{BB962C8B-B14F-4D97-AF65-F5344CB8AC3E}">
        <p14:creationId xmlns:p14="http://schemas.microsoft.com/office/powerpoint/2010/main" val="73619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ÐÐ°ÑÑÐ¸Ð½ÐºÐ¸ Ð¿Ð¾ Ð·Ð°Ð¿ÑÐ¾ÑÑ ÐºÐ¾Ð¼Ð¿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82754" y="2989288"/>
            <a:ext cx="3380003" cy="416644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ÐÐ¾ÑÐ¾Ð¶ÐµÐµ Ð¸Ð·Ð¾Ð±ÑÐ°Ð¶ÐµÐ½Ð¸Ðµ"/>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2" t="3506" r="2402" b="9853"/>
          <a:stretch/>
        </p:blipFill>
        <p:spPr bwMode="auto">
          <a:xfrm>
            <a:off x="4612847" y="2492897"/>
            <a:ext cx="4531153" cy="4365104"/>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ÐÐ°Ð¶Ð´Ð¾Ðµ Ð´ÐµÐ»ÐµÐ½Ð¸Ðµ Ð·Ð´ÐµÑÑ ÑÐ¾Ð¾ÑÐ²ÐµÑÑÑÐ²ÑÐµÑ 1 Ð³ÑÐ°Ð´ÑÑÑ Ð¸ Ð¿Ð¾Ð·Ð²Ð¾Ð»ÑÐµÑ Ð¾ÑÐµÐ½Ñ ÑÐ¾ÑÐ½Ð¾ Ð¸Ð·Ð¼ÐµÑÑÑÑ Ð°Ð·Ð¸Ð¼Ñ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588" y="441538"/>
            <a:ext cx="3478012" cy="27244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68401" y="441538"/>
            <a:ext cx="4368095" cy="1569660"/>
          </a:xfrm>
          <a:prstGeom prst="rect">
            <a:avLst/>
          </a:prstGeom>
          <a:solidFill>
            <a:srgbClr val="FFFF00"/>
          </a:solid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КОМПАС – прибор, чтобы правильно установить стороны света на солнечных часах</a:t>
            </a:r>
          </a:p>
        </p:txBody>
      </p:sp>
    </p:spTree>
    <p:extLst>
      <p:ext uri="{BB962C8B-B14F-4D97-AF65-F5344CB8AC3E}">
        <p14:creationId xmlns:p14="http://schemas.microsoft.com/office/powerpoint/2010/main" val="157501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ÐÐ°ÑÑÐ¸Ð½ÐºÐ¸ Ð¿Ð¾ Ð·Ð°Ð¿ÑÐ¾ÑÑ Ð²Ð¸Ð´Ñ ÑÐ°ÑÐ¾Ð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5376597"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ÐÐ°ÑÑÐ¸Ð½ÐºÐ¸ Ð¿Ð¾ Ð·Ð°Ð¿ÑÐ¾ÑÑ Ð²Ð¾Ð´ÑÐ½ÑÐµ ÑÐ°ÑÑ"/>
          <p:cNvPicPr>
            <a:picLocks noChangeAspect="1" noChangeArrowheads="1"/>
          </p:cNvPicPr>
          <p:nvPr/>
        </p:nvPicPr>
        <p:blipFill rotWithShape="1">
          <a:blip r:embed="rId3">
            <a:extLst>
              <a:ext uri="{28A0092B-C50C-407E-A947-70E740481C1C}">
                <a14:useLocalDpi xmlns:a14="http://schemas.microsoft.com/office/drawing/2010/main" val="0"/>
              </a:ext>
            </a:extLst>
          </a:blip>
          <a:srcRect l="16818" r="15912"/>
          <a:stretch/>
        </p:blipFill>
        <p:spPr bwMode="auto">
          <a:xfrm>
            <a:off x="6876256" y="3717031"/>
            <a:ext cx="2088232" cy="310424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Ð§Ð°ÑÑ Ð²Ð¾Ð´ÑÐ½ÑÐµ ÑÐ°Ñ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798" y="4062533"/>
            <a:ext cx="3636404" cy="272730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ÐÑÐµÑÐ¸Ñ. ÐÑÐµÐ²Ð½Ð¸Ðµ Ð²Ð¾Ð´ÑÐ½ÑÐµ ÑÐ°Ñ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4642" y="548680"/>
            <a:ext cx="2879535" cy="302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5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98" y="3922614"/>
            <a:ext cx="3814511" cy="2935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0624" y="277590"/>
            <a:ext cx="3189362" cy="1077218"/>
          </a:xfrm>
          <a:prstGeom prst="rect">
            <a:avLst/>
          </a:prstGeom>
          <a:solidFill>
            <a:srgbClr val="FFFF00"/>
          </a:solidFill>
        </p:spPr>
        <p:txBody>
          <a:bodyPr wrap="square" rtlCol="0">
            <a:spAutoFit/>
          </a:bodyPr>
          <a:lstStyle/>
          <a:p>
            <a:pPr algn="ctr"/>
            <a:r>
              <a:rPr lang="ru-RU" sz="3200" b="1" i="1" dirty="0">
                <a:latin typeface="Times New Roman" panose="02020603050405020304" pitchFamily="18" charset="0"/>
                <a:cs typeface="Times New Roman" panose="02020603050405020304" pitchFamily="18" charset="0"/>
              </a:rPr>
              <a:t>ОГНЕННЫЕ ЧАСЫ</a:t>
            </a:r>
          </a:p>
        </p:txBody>
      </p:sp>
      <p:pic>
        <p:nvPicPr>
          <p:cNvPr id="6" name="Picture 4" descr="ÐÐ°ÑÑÐ¸Ð½ÐºÐ¸ Ð¿Ð¾ Ð·Ð°Ð¿ÑÐ¾ÑÑ ÑÑÐ°ÑÐ¸Ð½Ð½ÑÐµ Ð¾Ð³Ð½ÐµÐ½Ð½ÑÐµ ÑÐ°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458" y="4483968"/>
            <a:ext cx="3352219" cy="23740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ÐÐ°ÑÑÐ¸Ð½ÐºÐ¸ Ð¿Ð¾ Ð·Ð°Ð¿ÑÐ¾ÑÑ Ð¾Ð¿Ð¸ÑÐ°Ð½Ð¸Ðµ Ð¾Ð³Ð½ÐµÐ½Ð½ÑÑ ÑÐ°ÑÐ¾Ð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2" y="196610"/>
            <a:ext cx="1729104" cy="258501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ÐÐ°ÑÑÐ¸Ð½ÐºÐ¸ Ð¿Ð¾ Ð·Ð°Ð¿ÑÐ¾ÑÑ Ð¾Ð¿Ð¸ÑÐ°Ð½Ð¸Ðµ Ð¾Ð³Ð½ÐµÐ½Ð½ÑÑ ÑÐ°ÑÐ¾Ð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8927" y="118864"/>
            <a:ext cx="295275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ÐÐ¾ÑÐ¾Ð¶ÐµÐµ Ð¸Ð·Ð¾Ð±ÑÐ°Ð¶ÐµÐ½Ð¸Ð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5278" y="1412776"/>
            <a:ext cx="3360456" cy="252034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DF87031A-18E6-427C-9B60-3396D1C009CA}"/>
              </a:ext>
            </a:extLst>
          </p:cNvPr>
          <p:cNvPicPr>
            <a:picLocks noChangeAspect="1"/>
          </p:cNvPicPr>
          <p:nvPr/>
        </p:nvPicPr>
        <p:blipFill>
          <a:blip r:embed="rId7"/>
          <a:stretch>
            <a:fillRect/>
          </a:stretch>
        </p:blipFill>
        <p:spPr>
          <a:xfrm>
            <a:off x="4979473" y="2570973"/>
            <a:ext cx="4164527" cy="1789621"/>
          </a:xfrm>
          <a:prstGeom prst="rect">
            <a:avLst/>
          </a:prstGeom>
        </p:spPr>
      </p:pic>
    </p:spTree>
    <p:extLst>
      <p:ext uri="{BB962C8B-B14F-4D97-AF65-F5344CB8AC3E}">
        <p14:creationId xmlns:p14="http://schemas.microsoft.com/office/powerpoint/2010/main" val="390417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µÑÐµÐ±ÑÐ¸ÑÑÑÐ¹ Ñ Ð³Ð¾Ð»ÑÐ±ÑÐ¼ ÑÐµÐ¼ÐµÑÐºÐ¾Ð¼ Ð²Ð°ÑÐ¸Ð°Ð½Ñ W8"/>
          <p:cNvPicPr>
            <a:picLocks noChangeAspect="1" noChangeArrowheads="1"/>
          </p:cNvPicPr>
          <p:nvPr/>
        </p:nvPicPr>
        <p:blipFill rotWithShape="1">
          <a:blip r:embed="rId2">
            <a:extLst>
              <a:ext uri="{28A0092B-C50C-407E-A947-70E740481C1C}">
                <a14:useLocalDpi xmlns:a14="http://schemas.microsoft.com/office/drawing/2010/main" val="0"/>
              </a:ext>
            </a:extLst>
          </a:blip>
          <a:srcRect t="2627" b="3261"/>
          <a:stretch/>
        </p:blipFill>
        <p:spPr bwMode="auto">
          <a:xfrm>
            <a:off x="0" y="3438127"/>
            <a:ext cx="3645024" cy="34304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eu.insales.ru/images/products/1/4477/180138365/smart_watch_w8.jpg"/>
          <p:cNvPicPr>
            <a:picLocks noChangeAspect="1" noChangeArrowheads="1"/>
          </p:cNvPicPr>
          <p:nvPr/>
        </p:nvPicPr>
        <p:blipFill rotWithShape="1">
          <a:blip r:embed="rId3">
            <a:extLst>
              <a:ext uri="{28A0092B-C50C-407E-A947-70E740481C1C}">
                <a14:useLocalDpi xmlns:a14="http://schemas.microsoft.com/office/drawing/2010/main" val="0"/>
              </a:ext>
            </a:extLst>
          </a:blip>
          <a:srcRect l="3695" t="3028" r="5718" b="7132"/>
          <a:stretch/>
        </p:blipFill>
        <p:spPr bwMode="auto">
          <a:xfrm>
            <a:off x="5563571" y="3308717"/>
            <a:ext cx="3555479" cy="3526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ÐÐ°ÑÑÐ¸Ð½ÐºÐ¸ Ð¿Ð¾ Ð·Ð°Ð¿ÑÐ¾ÑÑ Ð½Ð°ÑÑÑÐ½ÑÐµ ÑÐ°Ñ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9" y="858826"/>
            <a:ext cx="4232888" cy="20929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ÐÐ°ÑÑÐ¸Ð½ÐºÐ¸ Ð¿Ð¾ Ð·Ð°Ð¿ÑÐ¾ÑÑ Ð½Ð°ÑÑÑÐ½ÑÐµ ÑÐ°Ñ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428" y="643133"/>
            <a:ext cx="3987526" cy="233934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27871FD8-6AAD-4534-A8A2-DFFCB1A5FD4A}"/>
              </a:ext>
            </a:extLst>
          </p:cNvPr>
          <p:cNvSpPr/>
          <p:nvPr/>
        </p:nvSpPr>
        <p:spPr>
          <a:xfrm>
            <a:off x="251522" y="0"/>
            <a:ext cx="8352926" cy="923330"/>
          </a:xfrm>
          <a:prstGeom prst="rect">
            <a:avLst/>
          </a:prstGeom>
          <a:noFill/>
        </p:spPr>
        <p:txBody>
          <a:bodyPr wrap="square" lIns="91440" tIns="45720" rIns="91440" bIns="45720">
            <a:spAutoFit/>
          </a:bodyPr>
          <a:lstStyle/>
          <a:p>
            <a:pPr algn="ctr"/>
            <a:r>
              <a:rPr lang="ru-RU" sz="5400" b="1" i="1" dirty="0">
                <a:ln w="0"/>
                <a:effectLst>
                  <a:outerShdw blurRad="38100" dist="19050" dir="2700000" algn="tl" rotWithShape="0">
                    <a:schemeClr val="dk1">
                      <a:alpha val="40000"/>
                    </a:schemeClr>
                  </a:outerShdw>
                </a:effectLst>
              </a:rPr>
              <a:t>Какие бывают часы?</a:t>
            </a:r>
            <a:endParaRPr lang="ru-RU" sz="5400" b="1" i="1" cap="none" spc="0" dirty="0">
              <a:ln w="0"/>
              <a:solidFill>
                <a:schemeClr val="tx1"/>
              </a:solidFill>
              <a:effectLst>
                <a:outerShdw blurRad="38100" dist="19050" dir="2700000" algn="tl" rotWithShape="0">
                  <a:schemeClr val="dk1">
                    <a:alpha val="40000"/>
                  </a:schemeClr>
                </a:outerShdw>
              </a:effectLst>
            </a:endParaRPr>
          </a:p>
        </p:txBody>
      </p:sp>
      <p:sp>
        <p:nvSpPr>
          <p:cNvPr id="6" name="Прямоугольник 5">
            <a:extLst>
              <a:ext uri="{FF2B5EF4-FFF2-40B4-BE49-F238E27FC236}">
                <a16:creationId xmlns:a16="http://schemas.microsoft.com/office/drawing/2014/main" id="{52F64540-C494-4C93-B326-DA087D1AFE8C}"/>
              </a:ext>
            </a:extLst>
          </p:cNvPr>
          <p:cNvSpPr/>
          <p:nvPr/>
        </p:nvSpPr>
        <p:spPr>
          <a:xfrm>
            <a:off x="3280718" y="2967335"/>
            <a:ext cx="2582566" cy="584775"/>
          </a:xfrm>
          <a:prstGeom prst="rect">
            <a:avLst/>
          </a:prstGeom>
          <a:solidFill>
            <a:srgbClr val="FFFF00"/>
          </a:solidFill>
        </p:spPr>
        <p:txBody>
          <a:bodyPr wrap="none" lIns="91440" tIns="45720" rIns="91440" bIns="45720">
            <a:spAutoFit/>
          </a:bodyPr>
          <a:lstStyle/>
          <a:p>
            <a:pPr algn="ctr"/>
            <a:r>
              <a:rPr lang="ru-RU" sz="32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НАРУЧНЫЕ</a:t>
            </a:r>
          </a:p>
        </p:txBody>
      </p:sp>
    </p:spTree>
    <p:extLst>
      <p:ext uri="{BB962C8B-B14F-4D97-AF65-F5344CB8AC3E}">
        <p14:creationId xmlns:p14="http://schemas.microsoft.com/office/powerpoint/2010/main" val="315238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thumb/3/33/GNM_-_%C3%96luhr.jpg/800px-GNM_-_%C3%96lu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70" y="260647"/>
            <a:ext cx="4237874" cy="633562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72000" y="188641"/>
            <a:ext cx="4427984" cy="6063198"/>
          </a:xfrm>
          <a:prstGeom prst="rect">
            <a:avLst/>
          </a:prstGeom>
          <a:solidFill>
            <a:schemeClr val="bg2"/>
          </a:solidFill>
        </p:spPr>
        <p:txBody>
          <a:bodyPr wrap="square">
            <a:spAutoFit/>
          </a:bodyPr>
          <a:lstStyle/>
          <a:p>
            <a:r>
              <a:rPr lang="ru-RU" sz="2800" b="1" dirty="0">
                <a:solidFill>
                  <a:srgbClr val="00B050"/>
                </a:solidFill>
              </a:rPr>
              <a:t>         </a:t>
            </a:r>
            <a:r>
              <a:rPr lang="ru-RU" sz="3200" b="1" dirty="0">
                <a:latin typeface="Times New Roman" panose="02020603050405020304" pitchFamily="18" charset="0"/>
                <a:cs typeface="Times New Roman" panose="02020603050405020304" pitchFamily="18" charset="0"/>
              </a:rPr>
              <a:t>Лампадные часы</a:t>
            </a:r>
          </a:p>
          <a:p>
            <a:endParaRPr lang="ru-RU" sz="3200" b="1"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В </a:t>
            </a:r>
            <a:r>
              <a:rPr lang="ru-RU" i="1" dirty="0">
                <a:latin typeface="Times New Roman" panose="02020603050405020304" pitchFamily="18" charset="0"/>
                <a:cs typeface="Times New Roman" panose="02020603050405020304" pitchFamily="18" charset="0"/>
                <a:hlinkClick r:id="rId3" tooltip="Масляная лампа">
                  <a:extLst>
                    <a:ext uri="{A12FA001-AC4F-418D-AE19-62706E023703}">
                      <ahyp:hlinkClr xmlns:ahyp="http://schemas.microsoft.com/office/drawing/2018/hyperlinkcolor" val="tx"/>
                    </a:ext>
                  </a:extLst>
                </a:hlinkClick>
              </a:rPr>
              <a:t>лампу</a:t>
            </a:r>
            <a:r>
              <a:rPr lang="ru-RU" i="1" dirty="0">
                <a:latin typeface="Times New Roman" panose="02020603050405020304" pitchFamily="18" charset="0"/>
                <a:cs typeface="Times New Roman" panose="02020603050405020304" pitchFamily="18" charset="0"/>
              </a:rPr>
              <a:t> из глины или стекла наливалось столько масла и подбирался такой фитиль, чтобы хватило на определенное время горения светильника. Больше всего этими часами пользовались рудокопы: тогда в лампу наливалось масла на 10 часов горения. Когда заканчивалось масло, заканчивался и рабочий день. Лампадные часы часто делались расширяющимися кверху для равномерного понижения уровня масла: когда масла много, давление его больше и горит оно быстрее, чем когда масла мало, значит, за одно и то же время выгорает больший объём, но ввиду расширения лампы вверху площадь сечения там велика, поэтому хотя выгорит больше, уровень масла уменьшится настолько же.</a:t>
            </a:r>
          </a:p>
        </p:txBody>
      </p:sp>
    </p:spTree>
    <p:extLst>
      <p:ext uri="{BB962C8B-B14F-4D97-AF65-F5344CB8AC3E}">
        <p14:creationId xmlns:p14="http://schemas.microsoft.com/office/powerpoint/2010/main" val="217622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188640"/>
            <a:ext cx="5040560" cy="6401753"/>
          </a:xfrm>
          <a:prstGeom prst="rect">
            <a:avLst/>
          </a:prstGeom>
          <a:solidFill>
            <a:schemeClr val="bg2"/>
          </a:solidFill>
        </p:spPr>
        <p:txBody>
          <a:bodyPr wrap="square">
            <a:spAutoFit/>
          </a:bodyPr>
          <a:lstStyle/>
          <a:p>
            <a:pPr algn="ctr"/>
            <a:r>
              <a:rPr lang="ru-RU" sz="3200" b="1" i="1" dirty="0">
                <a:latin typeface="Times New Roman" panose="02020603050405020304" pitchFamily="18" charset="0"/>
                <a:cs typeface="Times New Roman" panose="02020603050405020304" pitchFamily="18" charset="0"/>
              </a:rPr>
              <a:t>Свечные часы</a:t>
            </a:r>
          </a:p>
          <a:p>
            <a:r>
              <a:rPr lang="ru-RU" dirty="0">
                <a:latin typeface="Times New Roman" panose="02020603050405020304" pitchFamily="18" charset="0"/>
                <a:cs typeface="Times New Roman" panose="02020603050405020304" pitchFamily="18" charset="0"/>
              </a:rPr>
              <a:t>В Китае огненные часы часто представляли собой свечу, изготовленную из специальных сортов дерева, растертого в порошок. Дерево смешивали с благовониями, из получившегося теста раскатывали палочки различной формы (чаще всего спирали). Этот состав обеспечивал равномерность горения. Палочки могли гореть месяцами, не требуя никакого обслуживания.</a:t>
            </a:r>
          </a:p>
          <a:p>
            <a:r>
              <a:rPr lang="ru-RU" dirty="0">
                <a:latin typeface="Times New Roman" panose="02020603050405020304" pitchFamily="18" charset="0"/>
                <a:cs typeface="Times New Roman" panose="02020603050405020304" pitchFamily="18" charset="0"/>
              </a:rPr>
              <a:t>Китайские огненные часы могли использоваться и в качестве будильника. Тогда на определенных местах палочки подвешивались металлические шарики, и при сгорании свечи они падали в фарфоровую вазу, издавая громкий звон.</a:t>
            </a:r>
          </a:p>
          <a:p>
            <a:r>
              <a:rPr lang="ru-RU" dirty="0">
                <a:latin typeface="Times New Roman" panose="02020603050405020304" pitchFamily="18" charset="0"/>
                <a:cs typeface="Times New Roman" panose="02020603050405020304" pitchFamily="18" charset="0"/>
              </a:rPr>
              <a:t>Также в Китае широко использовались свечи с метками: сгорание отрезка свечи между метками соответствовало определенному промежутку времени. В фитиль могли добавлять пахучие травы, чтобы каждый час свеча издавала различный запах.</a:t>
            </a:r>
          </a:p>
          <a:p>
            <a:r>
              <a:rPr lang="ru-RU" dirty="0">
                <a:latin typeface="Times New Roman" panose="02020603050405020304" pitchFamily="18" charset="0"/>
                <a:cs typeface="Times New Roman" panose="02020603050405020304" pitchFamily="18" charset="0"/>
              </a:rPr>
              <a:t>С XIII века свечные часы распространились и в Европе, в том числе среди правителей</a:t>
            </a:r>
            <a:r>
              <a:rPr lang="ru-RU" baseline="30000" dirty="0">
                <a:latin typeface="Times New Roman" panose="02020603050405020304" pitchFamily="18" charset="0"/>
                <a:cs typeface="Times New Roman" panose="02020603050405020304" pitchFamily="18" charset="0"/>
                <a:hlinkClick r:id="rId2"/>
              </a:rPr>
              <a:t>[1]</a:t>
            </a:r>
            <a:r>
              <a:rPr lang="ru-RU" dirty="0">
                <a:latin typeface="Times New Roman" panose="02020603050405020304" pitchFamily="18" charset="0"/>
                <a:cs typeface="Times New Roman" panose="02020603050405020304" pitchFamily="18" charset="0"/>
              </a:rPr>
              <a:t>.</a:t>
            </a:r>
          </a:p>
        </p:txBody>
      </p:sp>
      <p:pic>
        <p:nvPicPr>
          <p:cNvPr id="19458" name="Picture 2"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l="7681" r="11967"/>
          <a:stretch/>
        </p:blipFill>
        <p:spPr bwMode="auto">
          <a:xfrm>
            <a:off x="107504" y="260648"/>
            <a:ext cx="3384376" cy="562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3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9" y="423863"/>
            <a:ext cx="2954718" cy="3902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ÑÑÐ¸Ð½ÐºÐ¸ Ð¿Ð¾ Ð·Ð°Ð¿ÑÐ¾ÑÑ Ð¾Ð³Ð½ÐµÐ½Ð½ÑÐµ ÑÐ°ÑÑ ÑÑÐ°ÑÐ¸Ð½Ð½Ñ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93248"/>
            <a:ext cx="2123495" cy="349197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0198" y="4509120"/>
            <a:ext cx="5909437" cy="2062103"/>
          </a:xfrm>
          <a:prstGeom prst="rect">
            <a:avLst/>
          </a:prstGeom>
          <a:solidFill>
            <a:srgbClr val="FFFF00"/>
          </a:solidFill>
        </p:spPr>
        <p:txBody>
          <a:bodyPr wrap="square">
            <a:spAutoFit/>
          </a:bodyPr>
          <a:lstStyle/>
          <a:p>
            <a:r>
              <a:rPr lang="ru-RU" sz="1600" b="1" dirty="0"/>
              <a:t>Эти часы благодаря своей форме и простоте работы сохранили некоторое значение вплоть до последнего времени, например, ими пользовались телефонные станции для учета времени коротких телефонных разговоров, в залах судебных заседаний,  для некоторых нужд в домашнем хозяйстве и, конечно же, являются медицинским инструментарием при проведении </a:t>
            </a:r>
            <a:r>
              <a:rPr lang="ru-RU" sz="1600" b="1" dirty="0" err="1"/>
              <a:t>физио</a:t>
            </a:r>
            <a:r>
              <a:rPr lang="ru-RU" sz="1600" b="1" dirty="0"/>
              <a:t>- и лечебных (например, банки, горчичники) процедур, при лечении зубов…</a:t>
            </a:r>
          </a:p>
        </p:txBody>
      </p:sp>
      <p:pic>
        <p:nvPicPr>
          <p:cNvPr id="2054" name="Picture 6" descr="ÐÐ°ÑÑÐ¸Ð½ÐºÐ¸ Ð¿Ð¾ Ð·Ð°Ð¿ÑÐ¾ÑÑ Ð¾Ð³Ð½ÐµÐ½Ð½ÑÐµ ÑÐ°ÑÑ ÑÑÐ°ÑÐ¸Ð½Ð½Ñ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980534"/>
            <a:ext cx="1810323" cy="34813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ÐÐ°ÑÑÐ¸Ð½ÐºÐ¸ Ð¿Ð¾ Ð·Ð°Ð¿ÑÐ¾ÑÑ Ð¾Ð³Ð½ÐµÐ½Ð½ÑÐµ ÑÐ°ÑÑ ÑÑÐ°ÑÐ¸Ð½Ð½Ñ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635" y="4075750"/>
            <a:ext cx="2649159" cy="2649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91880" y="239218"/>
            <a:ext cx="2721001"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ПЕСОЧНЫЕ</a:t>
            </a:r>
            <a:r>
              <a:rPr lang="ru-RU" sz="3200" b="1" dirty="0"/>
              <a:t> </a:t>
            </a:r>
          </a:p>
        </p:txBody>
      </p:sp>
    </p:spTree>
    <p:extLst>
      <p:ext uri="{BB962C8B-B14F-4D97-AF65-F5344CB8AC3E}">
        <p14:creationId xmlns:p14="http://schemas.microsoft.com/office/powerpoint/2010/main" val="157580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5992"/>
            <a:ext cx="8496944" cy="5940088"/>
          </a:xfrm>
          <a:prstGeom prst="rect">
            <a:avLst/>
          </a:prstGeom>
        </p:spPr>
        <p:txBody>
          <a:bodyPr wrap="square">
            <a:spAutoFit/>
          </a:bodyPr>
          <a:lstStyle/>
          <a:p>
            <a:r>
              <a:rPr lang="ru-RU" sz="2000" b="1" dirty="0"/>
              <a:t>Чтобы обеспечить точность песочных часов, к качеству песка предъявлялись жесткие требования. Сырьем был, как правило, мрамор, который дробился, затем его  размалывали, просеивали и сушили. Следует отметить тот факт, что именно из-за жестких требований к качеству песка, песочные часы долгое время не были такими популярными как </a:t>
            </a:r>
            <a:r>
              <a:rPr lang="ru-RU" sz="2000" b="1" dirty="0">
                <a:hlinkClick r:id="rId2" tooltip="история водяных часов"/>
              </a:rPr>
              <a:t>водяные часы</a:t>
            </a:r>
            <a:r>
              <a:rPr lang="ru-RU" sz="2000" b="1" dirty="0"/>
              <a:t>. И, хотя к качеству воды тоже предъявлялись определенные требования, очистить воду и тем самым увеличить точность хода было легче.</a:t>
            </a:r>
          </a:p>
          <a:p>
            <a:r>
              <a:rPr lang="ru-RU" sz="2000" b="1" dirty="0"/>
              <a:t> История применения песочных часов в судоходстве берет свое начало около XVIII-</a:t>
            </a:r>
            <a:r>
              <a:rPr lang="ru-RU" sz="2000" b="1" dirty="0" err="1"/>
              <a:t>го</a:t>
            </a:r>
            <a:r>
              <a:rPr lang="ru-RU" sz="2000" b="1" dirty="0"/>
              <a:t> века. Рассчитанные на полчаса времени песочные часы стали применяться на флоте. Тогда же оформляется выражение "бить склянки".  Вахтенный матрос ударял в специальный колокол (рынду) каждый раз, когда переворачивал склянку.</a:t>
            </a:r>
          </a:p>
          <a:p>
            <a:r>
              <a:rPr lang="ru-RU" sz="2000" b="1" dirty="0"/>
              <a:t> На русских кораблях песочные часы прекратили использовать лишь в середине XIX века, когда удалось создать </a:t>
            </a:r>
            <a:r>
              <a:rPr lang="ru-RU" sz="2000" b="1" dirty="0">
                <a:hlinkClick r:id="rId3" tooltip="История механических часов"/>
              </a:rPr>
              <a:t>механические часы</a:t>
            </a:r>
            <a:r>
              <a:rPr lang="ru-RU" sz="2000" b="1" dirty="0"/>
              <a:t> приемлемой точности для морских путешествий, однако традиция бить склянки сохранилась.</a:t>
            </a:r>
          </a:p>
          <a:p>
            <a:r>
              <a:rPr lang="ru-RU" sz="2000" b="1" dirty="0"/>
              <a:t> В наше время можно приобрести очень красивые декоративные песочные часы для украшения интерьера рабочего кабинета. </a:t>
            </a:r>
          </a:p>
        </p:txBody>
      </p:sp>
      <p:sp>
        <p:nvSpPr>
          <p:cNvPr id="4" name="Прямоугольник 3"/>
          <p:cNvSpPr/>
          <p:nvPr/>
        </p:nvSpPr>
        <p:spPr>
          <a:xfrm>
            <a:off x="2150531" y="259661"/>
            <a:ext cx="4572000" cy="707886"/>
          </a:xfrm>
          <a:prstGeom prst="rect">
            <a:avLst/>
          </a:prstGeom>
          <a:solidFill>
            <a:srgbClr val="FFFF00"/>
          </a:solidFill>
        </p:spPr>
        <p:txBody>
          <a:bodyPr>
            <a:spAutoFit/>
          </a:bodyPr>
          <a:lstStyle/>
          <a:p>
            <a:pPr algn="ctr"/>
            <a:r>
              <a:rPr lang="ru-RU" sz="2000" b="1" dirty="0"/>
              <a:t>История песочных часов в Европе насчитывает восемь веков.</a:t>
            </a:r>
            <a:r>
              <a:rPr lang="ru-RU" sz="2000" dirty="0"/>
              <a:t> </a:t>
            </a:r>
          </a:p>
        </p:txBody>
      </p:sp>
    </p:spTree>
    <p:extLst>
      <p:ext uri="{BB962C8B-B14F-4D97-AF65-F5344CB8AC3E}">
        <p14:creationId xmlns:p14="http://schemas.microsoft.com/office/powerpoint/2010/main" val="268451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ÐÐ°ÑÑÐ¸Ð½ÐºÐ¸ Ð¿Ð¾ Ð·Ð°Ð¿ÑÐ¾ÑÑ ÑÐµÐºÑÐ½Ð´Ð¾Ð¼Ðµ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7775"/>
            <a:ext cx="3240360" cy="322775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ÐÐ°ÑÑÐ¸Ð½ÐºÐ¸ Ð¿Ð¾ Ð·Ð°Ð¿ÑÐ¾ÑÑ ÑÐµÐºÑÐ½Ð´Ð¾Ð¼ÐµÑ Ð² Ð¼Ð¾Ð±Ð¸Ð»ÑÐ½Ð¸Ðº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507" y="188640"/>
            <a:ext cx="2268252"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0640" y="217775"/>
            <a:ext cx="3077509"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СЕКУНДОМЕР</a:t>
            </a:r>
          </a:p>
        </p:txBody>
      </p:sp>
      <p:pic>
        <p:nvPicPr>
          <p:cNvPr id="14344" name="Picture 8" descr="ÐÐ°ÑÑÐ¸Ð½ÐºÐ¸ Ð¿Ð¾ Ð·Ð°Ð¿ÑÐ¾ÑÑ ÑÐµÐºÑÐ½Ð´Ð½Ð°Ñ ÑÑÑÐµÐ»ÐºÐ° Ð½Ð° ÑÐ°ÑÐ°Ñ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268218"/>
            <a:ext cx="2449108" cy="24646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ÐÐ°ÑÑÐ¸Ð½ÐºÐ¸ Ð¿Ð¾ Ð·Ð°Ð¿ÑÐ¾ÑÑ ÐºÐ°ÑÑÐ¸Ð½ÐºÐ¸ Ð¾ÑÑÑÐµÑ Ð²ÑÐµÐ¼ÐµÐ½Ð¸ Ð´Ð»Ñ ÑÐ¿Ð¾ÑÑÑÐ¼ÐµÐ½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0377" y="3729145"/>
            <a:ext cx="3497487" cy="29402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ÐÐ°ÑÑÐ¸Ð½ÐºÐ¸ Ð¿Ð¾ Ð·Ð°Ð¿ÑÐ¾ÑÑ ÐºÐ°ÑÑÐ¸Ð½ÐºÐ¸ Ð¾ÑÑÑÐµÑ Ð²ÑÐµÐ¼ÐµÐ½Ð¸ Ð´Ð»Ñ ÑÐ¿Ð¾ÑÑÑÐ¼ÐµÐ½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861047"/>
            <a:ext cx="3738468" cy="26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01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ÐÐ°ÑÑÐ¸Ð½ÐºÐ¸ Ð¿Ð¾ Ð·Ð°Ð¿ÑÐ¾ÑÑ ÑÐµÐ¼ Ð¼Ð¾Ð¶Ð½Ð¾ Ð¾ÑÑÑÐ¸ÑÑÐ²Ð°ÑÑ Ð²ÑÐµÐ¼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123" y="404665"/>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0" y="980728"/>
            <a:ext cx="4680520" cy="265229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049688"/>
            <a:ext cx="4047772" cy="22768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113138"/>
            <a:ext cx="1891672"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ТАЙМЕР</a:t>
            </a:r>
          </a:p>
        </p:txBody>
      </p:sp>
      <p:pic>
        <p:nvPicPr>
          <p:cNvPr id="6148" name="Picture 4" descr="ÐÐ°ÑÑÐ¸Ð½ÐºÐ¸ Ð¿Ð¾ Ð·Ð°Ð¿ÑÐ¾ÑÑ ÑÐ¾Ð·ÑÐ¹ÐºÐ° Ð²Ð°ÑÐ¸Ñ ÑÐ¹ÑÐ° Ð¿Ð¾ ÑÐµÐºÑÐ½Ð´Ð¾Ð¼ÐµÑ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403" y="3883360"/>
            <a:ext cx="3912381" cy="260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2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5.otzovik.com/2016/03/15/3104422/img/9085925_b.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03" y="2639112"/>
            <a:ext cx="3620123" cy="18776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5.otzovik.com/2016/03/15/3104422/img/75072858_b.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6319" y="2132856"/>
            <a:ext cx="4389202" cy="21946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Ð¢Ð°Ð¹Ð¼ÐµÑ Ð´Ð»Ñ Ð²Ð°ÑÐºÐ¸ ÑÐ¸Ñ Marmiton ÑÐ¾ÑÐ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10" y="4653136"/>
            <a:ext cx="374441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Ð¢Ð°Ð¹Ð¼ÐµÑ Ð´Ð»Ñ Ð²Ð°ÑÐºÐ¸ ÑÐ¸Ñ Marmiton ÑÐ¾ÑÐ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068" y="4687589"/>
            <a:ext cx="4368107" cy="18710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i5.otzovik.com/2016/03/15/3104422/img/11904253_b.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155" y="188640"/>
            <a:ext cx="3597326" cy="2254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53349" y="688911"/>
            <a:ext cx="3846630" cy="523220"/>
          </a:xfrm>
          <a:prstGeom prst="rect">
            <a:avLst/>
          </a:prstGeom>
          <a:solidFill>
            <a:srgbClr val="FFFF00"/>
          </a:solidFill>
        </p:spPr>
        <p:txBody>
          <a:bodyPr wrap="none" rtlCol="0">
            <a:spAutoFit/>
          </a:bodyPr>
          <a:lstStyle/>
          <a:p>
            <a:r>
              <a:rPr lang="ru-RU" sz="2800" b="1" dirty="0">
                <a:latin typeface="Times New Roman" panose="02020603050405020304" pitchFamily="18" charset="0"/>
                <a:cs typeface="Times New Roman" panose="02020603050405020304" pitchFamily="18" charset="0"/>
              </a:rPr>
              <a:t>Таймер для варки яиц</a:t>
            </a:r>
          </a:p>
        </p:txBody>
      </p:sp>
      <p:sp>
        <p:nvSpPr>
          <p:cNvPr id="3" name="TextBox 2"/>
          <p:cNvSpPr txBox="1"/>
          <p:nvPr/>
        </p:nvSpPr>
        <p:spPr>
          <a:xfrm>
            <a:off x="2147350" y="4045315"/>
            <a:ext cx="323847" cy="369332"/>
          </a:xfrm>
          <a:prstGeom prst="rect">
            <a:avLst/>
          </a:prstGeom>
          <a:solidFill>
            <a:srgbClr val="FFFF00"/>
          </a:solidFill>
        </p:spPr>
        <p:txBody>
          <a:bodyPr wrap="square" rtlCol="0">
            <a:spAutoFit/>
          </a:bodyPr>
          <a:lstStyle/>
          <a:p>
            <a:pPr algn="ctr"/>
            <a:r>
              <a:rPr lang="ru-RU" b="1" dirty="0"/>
              <a:t>1</a:t>
            </a:r>
          </a:p>
        </p:txBody>
      </p:sp>
      <p:sp>
        <p:nvSpPr>
          <p:cNvPr id="4" name="TextBox 3"/>
          <p:cNvSpPr txBox="1"/>
          <p:nvPr/>
        </p:nvSpPr>
        <p:spPr>
          <a:xfrm>
            <a:off x="6517155" y="3804627"/>
            <a:ext cx="295274" cy="369332"/>
          </a:xfrm>
          <a:prstGeom prst="rect">
            <a:avLst/>
          </a:prstGeom>
          <a:solidFill>
            <a:srgbClr val="FFFF00"/>
          </a:solidFill>
        </p:spPr>
        <p:txBody>
          <a:bodyPr wrap="none" rtlCol="0">
            <a:spAutoFit/>
          </a:bodyPr>
          <a:lstStyle/>
          <a:p>
            <a:r>
              <a:rPr lang="ru-RU" b="1" dirty="0"/>
              <a:t>2</a:t>
            </a:r>
          </a:p>
        </p:txBody>
      </p:sp>
      <p:sp>
        <p:nvSpPr>
          <p:cNvPr id="5" name="TextBox 4"/>
          <p:cNvSpPr txBox="1"/>
          <p:nvPr/>
        </p:nvSpPr>
        <p:spPr>
          <a:xfrm>
            <a:off x="2147350" y="6007195"/>
            <a:ext cx="295274" cy="369332"/>
          </a:xfrm>
          <a:prstGeom prst="rect">
            <a:avLst/>
          </a:prstGeom>
          <a:solidFill>
            <a:srgbClr val="FFFF00"/>
          </a:solidFill>
        </p:spPr>
        <p:txBody>
          <a:bodyPr wrap="square" rtlCol="0">
            <a:spAutoFit/>
          </a:bodyPr>
          <a:lstStyle/>
          <a:p>
            <a:r>
              <a:rPr lang="ru-RU" b="1" dirty="0"/>
              <a:t>3</a:t>
            </a:r>
          </a:p>
        </p:txBody>
      </p:sp>
      <p:sp>
        <p:nvSpPr>
          <p:cNvPr id="6" name="TextBox 5"/>
          <p:cNvSpPr txBox="1"/>
          <p:nvPr/>
        </p:nvSpPr>
        <p:spPr>
          <a:xfrm>
            <a:off x="6490025" y="5998401"/>
            <a:ext cx="308098" cy="369332"/>
          </a:xfrm>
          <a:prstGeom prst="rect">
            <a:avLst/>
          </a:prstGeom>
          <a:solidFill>
            <a:srgbClr val="FFFF00"/>
          </a:solidFill>
        </p:spPr>
        <p:txBody>
          <a:bodyPr wrap="none" rtlCol="0">
            <a:spAutoFit/>
          </a:bodyPr>
          <a:lstStyle/>
          <a:p>
            <a:r>
              <a:rPr lang="ru-RU" b="1" dirty="0"/>
              <a:t>4</a:t>
            </a:r>
          </a:p>
        </p:txBody>
      </p:sp>
    </p:spTree>
    <p:extLst>
      <p:ext uri="{BB962C8B-B14F-4D97-AF65-F5344CB8AC3E}">
        <p14:creationId xmlns:p14="http://schemas.microsoft.com/office/powerpoint/2010/main" val="3458916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812" y="401959"/>
            <a:ext cx="3166391" cy="316639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ÐÐ°ÑÑÐ¸Ð½ÐºÐ¸ Ð¿Ð¾ Ð·Ð°Ð¿ÑÐ¾ÑÑ ÐºÐ°Ð»ÐµÐ½Ð´Ð°ÑÑ Ð½Ð° 2019 Ð³Ð¾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50223"/>
            <a:ext cx="4230471" cy="299848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ÐÐ°ÑÑÐ¸Ð½ÐºÐ¸ Ð¿Ð¾ Ð·Ð°Ð¿ÑÐ¾ÑÑ Ð¾ÑÑÑÐ²Ð½Ð¾Ð¹ ÐºÐ°Ð»ÐµÐ½Ð´Ð°ÑÑ Ð½Ð° 2019 Ð³Ð¾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59" y="3717032"/>
            <a:ext cx="3064792" cy="3064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76151" y="401959"/>
            <a:ext cx="2826415"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КАЛЕНДАРИ</a:t>
            </a:r>
          </a:p>
        </p:txBody>
      </p:sp>
      <p:pic>
        <p:nvPicPr>
          <p:cNvPr id="10254" name="Picture 14" descr="ÐÐ°ÑÑÐ¸Ð½ÐºÐ¸ Ð¿Ð¾ Ð·Ð°Ð¿ÑÐ¾ÑÑ ÐºÐ°ÑÐ¼Ð°Ð½Ð½ÑÐ¹ ÐºÐ°Ð»ÐµÐ½Ð´Ð°ÑÑ Ð½Ð° 2019 Ð³Ð¾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792" y="1758598"/>
            <a:ext cx="1958434" cy="19584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ÐÐ¾ÑÐ¾Ð¶ÐµÐµ Ð¸Ð·Ð¾Ð±ÑÐ°Ð¶ÐµÐ½Ð¸Ð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87735"/>
            <a:ext cx="3280615" cy="328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4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64" y="1484784"/>
            <a:ext cx="8718380" cy="50272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31840" y="548680"/>
            <a:ext cx="3095078" cy="707886"/>
          </a:xfrm>
          <a:prstGeom prst="rect">
            <a:avLst/>
          </a:prstGeom>
          <a:solidFill>
            <a:srgbClr val="FFFF00"/>
          </a:solidFill>
        </p:spPr>
        <p:txBody>
          <a:bodyPr wrap="none" rtlCol="0">
            <a:spAutoFit/>
          </a:bodyPr>
          <a:lstStyle/>
          <a:p>
            <a:r>
              <a:rPr lang="ru-RU" sz="4000" b="1" i="1" dirty="0">
                <a:latin typeface="Times New Roman" panose="02020603050405020304" pitchFamily="18" charset="0"/>
                <a:cs typeface="Times New Roman" panose="02020603050405020304" pitchFamily="18" charset="0"/>
              </a:rPr>
              <a:t>Запомните !</a:t>
            </a:r>
          </a:p>
        </p:txBody>
      </p:sp>
    </p:spTree>
    <p:extLst>
      <p:ext uri="{BB962C8B-B14F-4D97-AF65-F5344CB8AC3E}">
        <p14:creationId xmlns:p14="http://schemas.microsoft.com/office/powerpoint/2010/main" val="220558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4197" y="300854"/>
            <a:ext cx="4119461"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Пословицы о времени</a:t>
            </a:r>
          </a:p>
        </p:txBody>
      </p:sp>
      <p:sp>
        <p:nvSpPr>
          <p:cNvPr id="5" name="Прямоугольник 4"/>
          <p:cNvSpPr/>
          <p:nvPr/>
        </p:nvSpPr>
        <p:spPr>
          <a:xfrm>
            <a:off x="404423" y="4149080"/>
            <a:ext cx="8712968" cy="2308324"/>
          </a:xfrm>
          <a:prstGeom prst="rect">
            <a:avLst/>
          </a:prstGeom>
        </p:spPr>
        <p:txBody>
          <a:bodyPr wrap="square">
            <a:spAutoFit/>
          </a:bodyPr>
          <a:lstStyle/>
          <a:p>
            <a:r>
              <a:rPr lang="ru-RU" b="1" dirty="0"/>
              <a:t>Минута час бережет. (</a:t>
            </a:r>
            <a:r>
              <a:rPr lang="ru-RU" b="1" dirty="0" err="1"/>
              <a:t>белор</a:t>
            </a:r>
            <a:r>
              <a:rPr lang="ru-RU" b="1" dirty="0"/>
              <a:t>)</a:t>
            </a:r>
          </a:p>
          <a:p>
            <a:r>
              <a:rPr lang="ru-RU" b="1" dirty="0"/>
              <a:t>Крупинку золота можно найти, крупинку времени — никогда. (</a:t>
            </a:r>
            <a:r>
              <a:rPr lang="ru-RU" b="1" dirty="0" err="1"/>
              <a:t>белор</a:t>
            </a:r>
            <a:r>
              <a:rPr lang="ru-RU" b="1" dirty="0"/>
              <a:t>)</a:t>
            </a:r>
          </a:p>
          <a:p>
            <a:r>
              <a:rPr lang="ru-RU" b="1" dirty="0"/>
              <a:t>Время не лошадь: не подгонишь и не приостановишь. (</a:t>
            </a:r>
            <a:r>
              <a:rPr lang="ru-RU" b="1" dirty="0" err="1"/>
              <a:t>белор</a:t>
            </a:r>
            <a:r>
              <a:rPr lang="ru-RU" b="1" dirty="0"/>
              <a:t>)</a:t>
            </a:r>
          </a:p>
          <a:p>
            <a:r>
              <a:rPr lang="ru-RU" b="1" dirty="0"/>
              <a:t>Время ушло — счастье ушло. (</a:t>
            </a:r>
            <a:r>
              <a:rPr lang="ru-RU" b="1" dirty="0" err="1"/>
              <a:t>узб</a:t>
            </a:r>
            <a:r>
              <a:rPr lang="ru-RU" b="1" dirty="0"/>
              <a:t>)</a:t>
            </a:r>
          </a:p>
          <a:p>
            <a:r>
              <a:rPr lang="ru-RU" b="1" dirty="0"/>
              <a:t>Время вертится, как колесо: прозевал — отстал. (</a:t>
            </a:r>
            <a:r>
              <a:rPr lang="ru-RU" b="1" dirty="0" err="1"/>
              <a:t>абазинск</a:t>
            </a:r>
            <a:r>
              <a:rPr lang="ru-RU" b="1" dirty="0"/>
              <a:t>)</a:t>
            </a:r>
          </a:p>
          <a:p>
            <a:r>
              <a:rPr lang="ru-RU" b="1" dirty="0"/>
              <a:t>Время и камни точит. (морд)</a:t>
            </a:r>
          </a:p>
          <a:p>
            <a:r>
              <a:rPr lang="ru-RU" b="1" dirty="0"/>
              <a:t>Кто временем не дорожит, у того всегда убытки. (</a:t>
            </a:r>
            <a:r>
              <a:rPr lang="ru-RU" b="1" dirty="0" err="1"/>
              <a:t>азерб</a:t>
            </a:r>
            <a:r>
              <a:rPr lang="ru-RU" b="1" dirty="0"/>
              <a:t>)</a:t>
            </a:r>
          </a:p>
          <a:p>
            <a:r>
              <a:rPr lang="ru-RU" b="1" dirty="0"/>
              <a:t>Ничто так не воспитывает человека, как время. (татар)</a:t>
            </a:r>
          </a:p>
        </p:txBody>
      </p:sp>
      <p:sp>
        <p:nvSpPr>
          <p:cNvPr id="6" name="Прямоугольник 5"/>
          <p:cNvSpPr/>
          <p:nvPr/>
        </p:nvSpPr>
        <p:spPr>
          <a:xfrm>
            <a:off x="400975" y="829227"/>
            <a:ext cx="8451304" cy="3323987"/>
          </a:xfrm>
          <a:prstGeom prst="rect">
            <a:avLst/>
          </a:prstGeom>
        </p:spPr>
        <p:txBody>
          <a:bodyPr wrap="square">
            <a:spAutoFit/>
          </a:bodyPr>
          <a:lstStyle/>
          <a:p>
            <a:endParaRPr lang="ru-RU" dirty="0"/>
          </a:p>
          <a:p>
            <a:endParaRPr lang="ru-RU" sz="1200" dirty="0"/>
          </a:p>
          <a:p>
            <a:r>
              <a:rPr lang="ru-RU" b="1" i="1" dirty="0"/>
              <a:t>Время дороже золота (денег).</a:t>
            </a:r>
          </a:p>
          <a:p>
            <a:r>
              <a:rPr lang="ru-RU" b="1" i="1" dirty="0"/>
              <a:t>Время и камень долбит.</a:t>
            </a:r>
          </a:p>
          <a:p>
            <a:r>
              <a:rPr lang="ru-RU" b="1" i="1" dirty="0"/>
              <a:t>Время и труд к победе зовут. Время не ждет.</a:t>
            </a:r>
          </a:p>
          <a:p>
            <a:r>
              <a:rPr lang="ru-RU" b="1" i="1" dirty="0"/>
              <a:t>Время не птица — за хвост не поймаешь.</a:t>
            </a:r>
          </a:p>
          <a:p>
            <a:r>
              <a:rPr lang="ru-RU" b="1" i="1" dirty="0"/>
              <a:t>Время подойдет, так и лед пойдет.</a:t>
            </a:r>
          </a:p>
          <a:p>
            <a:r>
              <a:rPr lang="ru-RU" b="1" i="1" dirty="0"/>
              <a:t>Время придет — и час пробьет.</a:t>
            </a:r>
          </a:p>
          <a:p>
            <a:r>
              <a:rPr lang="ru-RU" b="1" i="1" dirty="0"/>
              <a:t>Время проходит, а другое приходит.</a:t>
            </a:r>
          </a:p>
          <a:p>
            <a:r>
              <a:rPr lang="ru-RU" b="1" i="1" dirty="0"/>
              <a:t>Время разум дает.</a:t>
            </a:r>
          </a:p>
          <a:p>
            <a:r>
              <a:rPr lang="ru-RU" b="1" i="1" dirty="0"/>
              <a:t>Время, как воробей, упустишь — не поймаешь.</a:t>
            </a:r>
          </a:p>
          <a:p>
            <a:r>
              <a:rPr lang="ru-RU" b="1" i="1" dirty="0"/>
              <a:t>Дни не копейки, годы не рубли, их из кармана не выложишь.</a:t>
            </a:r>
          </a:p>
        </p:txBody>
      </p:sp>
    </p:spTree>
    <p:extLst>
      <p:ext uri="{BB962C8B-B14F-4D97-AF65-F5344CB8AC3E}">
        <p14:creationId xmlns:p14="http://schemas.microsoft.com/office/powerpoint/2010/main" val="15930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ÑÑÐ¸Ð½ÐºÐ¸ Ð¿Ð¾ Ð·Ð°Ð¿ÑÐ¾ÑÑ ÐºÐ°ÑÐ¼Ð°Ð½Ð½ÑÐµ ÑÐ°ÑÑ"/>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76" r="11245"/>
          <a:stretch/>
        </p:blipFill>
        <p:spPr bwMode="auto">
          <a:xfrm>
            <a:off x="108699" y="350862"/>
            <a:ext cx="3874071" cy="36788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ÐÐ°ÑÑÐ¸Ð½ÐºÐ¸ Ð¿Ð¾ Ð·Ð°Ð¿ÑÐ¾ÑÑ ÐºÐ°ÑÐ¼Ð°Ð½Ð½ÑÐµ ÑÐ°ÑÑ"/>
          <p:cNvPicPr>
            <a:picLocks noChangeAspect="1" noChangeArrowheads="1"/>
          </p:cNvPicPr>
          <p:nvPr/>
        </p:nvPicPr>
        <p:blipFill rotWithShape="1">
          <a:blip r:embed="rId3">
            <a:extLst>
              <a:ext uri="{28A0092B-C50C-407E-A947-70E740481C1C}">
                <a14:useLocalDpi xmlns:a14="http://schemas.microsoft.com/office/drawing/2010/main" val="0"/>
              </a:ext>
            </a:extLst>
          </a:blip>
          <a:srcRect l="9133" r="11888" b="8522"/>
          <a:stretch/>
        </p:blipFill>
        <p:spPr bwMode="auto">
          <a:xfrm>
            <a:off x="2575034" y="3645023"/>
            <a:ext cx="3731524" cy="32415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82771" y="313492"/>
            <a:ext cx="2965493" cy="584775"/>
          </a:xfrm>
          <a:prstGeom prst="rect">
            <a:avLst/>
          </a:prstGeom>
          <a:solidFill>
            <a:srgbClr val="FFFF00"/>
          </a:solidFill>
        </p:spPr>
        <p:txBody>
          <a:bodyPr wrap="square" rtlCol="0">
            <a:spAutoFit/>
          </a:bodyPr>
          <a:lstStyle/>
          <a:p>
            <a:r>
              <a:rPr lang="ru-RU" sz="3200" b="1" i="1" dirty="0">
                <a:latin typeface="Times New Roman" panose="02020603050405020304" pitchFamily="18" charset="0"/>
                <a:cs typeface="Times New Roman" panose="02020603050405020304" pitchFamily="18" charset="0"/>
              </a:rPr>
              <a:t>КАРМАННЫЕ</a:t>
            </a:r>
          </a:p>
        </p:txBody>
      </p:sp>
      <p:pic>
        <p:nvPicPr>
          <p:cNvPr id="3" name="Рисунок 2">
            <a:extLst>
              <a:ext uri="{FF2B5EF4-FFF2-40B4-BE49-F238E27FC236}">
                <a16:creationId xmlns:a16="http://schemas.microsoft.com/office/drawing/2014/main" id="{61C7DCE5-707A-4784-B12B-10C9A10A0D67}"/>
              </a:ext>
            </a:extLst>
          </p:cNvPr>
          <p:cNvPicPr>
            <a:picLocks noChangeAspect="1"/>
          </p:cNvPicPr>
          <p:nvPr/>
        </p:nvPicPr>
        <p:blipFill rotWithShape="1">
          <a:blip r:embed="rId4"/>
          <a:srcRect l="11429" r="11186"/>
          <a:stretch/>
        </p:blipFill>
        <p:spPr>
          <a:xfrm>
            <a:off x="5796136" y="859430"/>
            <a:ext cx="3267010" cy="4221790"/>
          </a:xfrm>
          <a:prstGeom prst="rect">
            <a:avLst/>
          </a:prstGeom>
        </p:spPr>
      </p:pic>
    </p:spTree>
    <p:extLst>
      <p:ext uri="{BB962C8B-B14F-4D97-AF65-F5344CB8AC3E}">
        <p14:creationId xmlns:p14="http://schemas.microsoft.com/office/powerpoint/2010/main" val="329756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ÑÑÐ¸Ð½ÐºÐ¸ Ð¿Ð¾ Ð·Ð°Ð¿ÑÐ¾ÑÑ Ð½Ð°ÑÑÐ¾Ð»ÑÐ½ÑÐµ ÑÐ°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Ð½Ð°ÑÑÐ¾Ð»ÑÐ½ÑÐµ ÑÐ°Ñ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ÐÐ°ÑÑÐ¸Ð½ÐºÐ¸ Ð¿Ð¾ Ð·Ð°Ð¿ÑÐ¾ÑÑ Ð½Ð°ÑÑÐ¾Ð»ÑÐ½ÑÐµ ÑÐ°Ñ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4" name="Picture 8" descr="ÐÐ¾ÑÐ¾Ð¶ÐµÐµ Ð¸Ð·Ð¾Ð±ÑÐ°Ð¶ÐµÐ½Ð¸Ðµ"/>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96" r="7646" b="4284"/>
          <a:stretch/>
        </p:blipFill>
        <p:spPr bwMode="auto">
          <a:xfrm>
            <a:off x="307975" y="692696"/>
            <a:ext cx="3039890" cy="346972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ÐÐ°ÑÑÐ¸Ð½ÐºÐ¸ Ð¿Ð¾ Ð·Ð°Ð¿ÑÐ¾ÑÑ Ð½Ð°ÑÑÐ¾Ð»ÑÐ½ÑÐµ ÑÐ°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139" y="566765"/>
            <a:ext cx="5230846" cy="336388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ÐÐ°ÑÑÐ¸Ð½ÐºÐ¸ Ð¿Ð¾ Ð·Ð°Ð¿ÑÐ¾ÑÑ Ð½Ð°ÑÑÐ¾Ð»ÑÐ½ÑÐµ ÑÐ°ÑÑ"/>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63" t="5041" r="11502"/>
          <a:stretch/>
        </p:blipFill>
        <p:spPr bwMode="auto">
          <a:xfrm>
            <a:off x="5320342" y="3975072"/>
            <a:ext cx="3810000" cy="28987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314825"/>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281206"/>
            <a:ext cx="3110595"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НАСТОЛЬНЫЕ</a:t>
            </a:r>
          </a:p>
        </p:txBody>
      </p:sp>
    </p:spTree>
    <p:extLst>
      <p:ext uri="{BB962C8B-B14F-4D97-AF65-F5344CB8AC3E}">
        <p14:creationId xmlns:p14="http://schemas.microsoft.com/office/powerpoint/2010/main" val="392722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ÐÐ°ÑÑÐ¸Ð½ÐºÐ¸ Ð¿Ð¾ Ð·Ð°Ð¿ÑÐ¾ÑÑ ÐºÐ°Ð¼Ð¸Ð½Ð½ÑÐµ ÑÐ°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680520" cy="38380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267" y="1700808"/>
            <a:ext cx="2881734" cy="453650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ÐÐ°ÑÑÐ¸Ð½ÐºÐ¸ Ð¿Ð¾ Ð·Ð°Ð¿ÑÐ¾ÑÑ ÐºÐ°Ð¼Ð¸Ð½Ð½ÑÐµ ÑÐ°Ñ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591" y="3977680"/>
            <a:ext cx="218183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ÐÐ°ÑÑÐ¸Ð½ÐºÐ¸ Ð¿Ð¾ Ð·Ð°Ð¿ÑÐ¾ÑÑ ÐºÐ°Ð¼Ð¸Ð½Ð½ÑÐµ ÑÐ°Ñ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52" y="4170683"/>
            <a:ext cx="2991448" cy="2687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36096" y="692696"/>
            <a:ext cx="2731838"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КАМИННЫЕ</a:t>
            </a:r>
          </a:p>
        </p:txBody>
      </p:sp>
    </p:spTree>
    <p:extLst>
      <p:ext uri="{BB962C8B-B14F-4D97-AF65-F5344CB8AC3E}">
        <p14:creationId xmlns:p14="http://schemas.microsoft.com/office/powerpoint/2010/main" val="390679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ÐÐ°ÑÑÐ¸Ð½ÐºÐ¸ Ð¿Ð¾ Ð·Ð°Ð¿ÑÐ¾ÑÑ Ð½Ð°Ð¿Ð¾Ð»ÑÐ½ÑÐµ ÑÐ°ÑÑ"/>
          <p:cNvPicPr>
            <a:picLocks noChangeAspect="1" noChangeArrowheads="1"/>
          </p:cNvPicPr>
          <p:nvPr/>
        </p:nvPicPr>
        <p:blipFill rotWithShape="1">
          <a:blip r:embed="rId2">
            <a:extLst>
              <a:ext uri="{28A0092B-C50C-407E-A947-70E740481C1C}">
                <a14:useLocalDpi xmlns:a14="http://schemas.microsoft.com/office/drawing/2010/main" val="0"/>
              </a:ext>
            </a:extLst>
          </a:blip>
          <a:srcRect l="17306" r="20698"/>
          <a:stretch/>
        </p:blipFill>
        <p:spPr bwMode="auto">
          <a:xfrm>
            <a:off x="8654" y="1239517"/>
            <a:ext cx="3483226" cy="561848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ÐÐ°ÑÑÐ¸Ð½ÐºÐ¸ Ð¿Ð¾ Ð·Ð°Ð¿ÑÐ¾ÑÑ Ð½Ð°Ð¿Ð¾Ð»ÑÐ½ÑÐµ ÑÐ°ÑÑ"/>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54" r="4361"/>
          <a:stretch/>
        </p:blipFill>
        <p:spPr bwMode="auto">
          <a:xfrm>
            <a:off x="4427985" y="1224948"/>
            <a:ext cx="4716016" cy="5628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476672"/>
            <a:ext cx="2905411"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НАПОЛЬНЫЕ</a:t>
            </a:r>
          </a:p>
        </p:txBody>
      </p:sp>
    </p:spTree>
    <p:extLst>
      <p:ext uri="{BB962C8B-B14F-4D97-AF65-F5344CB8AC3E}">
        <p14:creationId xmlns:p14="http://schemas.microsoft.com/office/powerpoint/2010/main" val="185783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¾ÑÐ¾Ð¶ÐµÐµ Ð¸Ð·Ð¾Ð±ÑÐ°Ð¶ÐµÐ½Ð¸Ðµ"/>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89" r="22388"/>
          <a:stretch/>
        </p:blipFill>
        <p:spPr bwMode="auto">
          <a:xfrm>
            <a:off x="0" y="1340767"/>
            <a:ext cx="2483768" cy="533087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ÐÐ°ÑÑÐ¸Ð½ÐºÐ¸ Ð¿Ð¾ Ð·Ð°Ð¿ÑÐ¾ÑÑ Ð½Ð°ÑÑÐµÐ½Ð½ÑÐµ ÑÐ°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433" y="3284984"/>
            <a:ext cx="320003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986" y="116632"/>
            <a:ext cx="3946014" cy="29841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1680" y="620688"/>
            <a:ext cx="2875531"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НАСТЕННЫЕ</a:t>
            </a:r>
          </a:p>
        </p:txBody>
      </p:sp>
      <p:pic>
        <p:nvPicPr>
          <p:cNvPr id="3" name="Рисунок 2">
            <a:extLst>
              <a:ext uri="{FF2B5EF4-FFF2-40B4-BE49-F238E27FC236}">
                <a16:creationId xmlns:a16="http://schemas.microsoft.com/office/drawing/2014/main" id="{8EFEA4E4-E398-4B93-A78F-EBDF90FE6A8A}"/>
              </a:ext>
            </a:extLst>
          </p:cNvPr>
          <p:cNvPicPr>
            <a:picLocks noChangeAspect="1"/>
          </p:cNvPicPr>
          <p:nvPr/>
        </p:nvPicPr>
        <p:blipFill>
          <a:blip r:embed="rId5"/>
          <a:stretch>
            <a:fillRect/>
          </a:stretch>
        </p:blipFill>
        <p:spPr>
          <a:xfrm>
            <a:off x="2563301" y="2157516"/>
            <a:ext cx="2777416" cy="4514130"/>
          </a:xfrm>
          <a:prstGeom prst="rect">
            <a:avLst/>
          </a:prstGeom>
        </p:spPr>
      </p:pic>
    </p:spTree>
    <p:extLst>
      <p:ext uri="{BB962C8B-B14F-4D97-AF65-F5344CB8AC3E}">
        <p14:creationId xmlns:p14="http://schemas.microsoft.com/office/powerpoint/2010/main" val="323123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ÑÑÐ¸Ð½ÐºÐ¸ Ð¿Ð¾ Ð·Ð°Ð¿ÑÐ¾ÑÑ ÑÐ»Ð¸ÑÐ½ÑÐµ ÑÐ°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ÑÐ»Ð¸ÑÐ½ÑÐµ ÑÐ°Ñ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6" name="Picture 6" descr="ÐÐ°ÑÑÐ¸Ð½ÐºÐ¸ Ð¿Ð¾ Ð·Ð°Ð¿ÑÐ¾ÑÑ ÑÐ»Ð¸ÑÐ½ÑÐµ ÑÐ°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26" y="2871519"/>
            <a:ext cx="4914530" cy="368589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062" y="3424435"/>
            <a:ext cx="4177308" cy="31329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ÐÐ¾ÑÐ¾Ð¶ÐµÐµ Ð¸Ð·Ð¾Ð±ÑÐ°Ð¶ÐµÐ½Ð¸Ð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2" name="Picture 1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52" y="465137"/>
            <a:ext cx="2580864" cy="23402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ÐÐ°ÑÑÐ¸Ð½ÐºÐ¸ Ð¿Ð¾ Ð·Ð°Ð¿ÑÐ¾ÑÑ ÑÐ»Ð¸ÑÐ½ÑÐµ ÑÐ°Ñ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512" y="497569"/>
            <a:ext cx="3672408" cy="2754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5816" y="497569"/>
            <a:ext cx="2353914" cy="584775"/>
          </a:xfrm>
          <a:prstGeom prst="rect">
            <a:avLst/>
          </a:prstGeom>
          <a:solidFill>
            <a:srgbClr val="FFFF00"/>
          </a:solidFill>
        </p:spPr>
        <p:txBody>
          <a:bodyPr wrap="none" rtlCol="0">
            <a:spAutoFit/>
          </a:bodyPr>
          <a:lstStyle/>
          <a:p>
            <a:r>
              <a:rPr lang="ru-RU" sz="3200" b="1" i="1" dirty="0">
                <a:latin typeface="Times New Roman" panose="02020603050405020304" pitchFamily="18" charset="0"/>
                <a:cs typeface="Times New Roman" panose="02020603050405020304" pitchFamily="18" charset="0"/>
              </a:rPr>
              <a:t>УЛИЧНЫЕ</a:t>
            </a:r>
          </a:p>
        </p:txBody>
      </p:sp>
    </p:spTree>
    <p:extLst>
      <p:ext uri="{BB962C8B-B14F-4D97-AF65-F5344CB8AC3E}">
        <p14:creationId xmlns:p14="http://schemas.microsoft.com/office/powerpoint/2010/main" val="344699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ÑÑÐ¸Ð½ÐºÐ¸ Ð¿Ð¾ Ð·Ð°Ð¿ÑÐ¾ÑÑ Ð±Ð°ÑÐµÐ½Ð½ÑÐµ ÑÐ°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704" y="3786883"/>
            <a:ext cx="4736353"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ÐÐ°ÑÑÐ¸Ð½ÐºÐ¸ Ð¿Ð¾ Ð·Ð°Ð¿ÑÐ¾ÑÑ Ð±Ð°ÑÐµÐ½Ð½ÑÐµ ÑÐ°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881" y="98451"/>
            <a:ext cx="2766324" cy="36884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26710"/>
            <a:ext cx="3384376" cy="4512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7760" y="260648"/>
            <a:ext cx="3384376" cy="584775"/>
          </a:xfrm>
          <a:prstGeom prst="rect">
            <a:avLst/>
          </a:prstGeom>
          <a:solidFill>
            <a:srgbClr val="FFFF00"/>
          </a:solidFill>
        </p:spPr>
        <p:txBody>
          <a:bodyPr wrap="square" rtlCol="0">
            <a:spAutoFit/>
          </a:bodyPr>
          <a:lstStyle/>
          <a:p>
            <a:r>
              <a:rPr lang="ru-RU" sz="3200" b="1" i="1" dirty="0">
                <a:latin typeface="Times New Roman" panose="02020603050405020304" pitchFamily="18" charset="0"/>
                <a:cs typeface="Times New Roman" panose="02020603050405020304" pitchFamily="18" charset="0"/>
              </a:rPr>
              <a:t>БАШЕННЫЕ</a:t>
            </a:r>
          </a:p>
        </p:txBody>
      </p:sp>
    </p:spTree>
    <p:extLst>
      <p:ext uri="{BB962C8B-B14F-4D97-AF65-F5344CB8AC3E}">
        <p14:creationId xmlns:p14="http://schemas.microsoft.com/office/powerpoint/2010/main" val="2591684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Другая 1">
      <a:dk1>
        <a:sysClr val="windowText" lastClr="000000"/>
      </a:dk1>
      <a:lt1>
        <a:sysClr val="window" lastClr="FFFFFF"/>
      </a:lt1>
      <a:dk2>
        <a:srgbClr val="073E87"/>
      </a:dk2>
      <a:lt2>
        <a:srgbClr val="C6E7FC"/>
      </a:lt2>
      <a:accent1>
        <a:srgbClr val="31B6FD"/>
      </a:accent1>
      <a:accent2>
        <a:srgbClr val="4584D3"/>
      </a:accent2>
      <a:accent3>
        <a:srgbClr val="5BD078"/>
      </a:accent3>
      <a:accent4>
        <a:srgbClr val="92D050"/>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TotalTime>
  <Words>1257</Words>
  <Application>Microsoft Office PowerPoint</Application>
  <PresentationFormat>Экран (4:3)</PresentationFormat>
  <Paragraphs>79</Paragraphs>
  <Slides>29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Candara</vt:lpstr>
      <vt:lpstr>Symbol</vt:lpstr>
      <vt:lpstr>Times New Roman</vt: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cp:lastModifiedBy>
  <cp:revision>50</cp:revision>
  <cp:lastPrinted>2023-02-08T19:15:39Z</cp:lastPrinted>
  <dcterms:created xsi:type="dcterms:W3CDTF">2018-11-06T16:12:01Z</dcterms:created>
  <dcterms:modified xsi:type="dcterms:W3CDTF">2023-02-08T19:20:09Z</dcterms:modified>
</cp:coreProperties>
</file>